
<file path=[Content_Types].xml><?xml version="1.0" encoding="utf-8"?>
<Types xmlns="http://schemas.openxmlformats.org/package/2006/content-types">
  <Override PartName="/ppt/slides/slide47.xml" ContentType="application/vnd.openxmlformats-officedocument.presentationml.slide+xml"/>
  <Override PartName="/ppt/slides/slide58.xml" ContentType="application/vnd.openxmlformats-officedocument.presentationml.slide+xml"/>
  <Override PartName="/ppt/slides/slide94.xml" ContentType="application/vnd.openxmlformats-officedocument.presentationml.slide+xml"/>
  <Override PartName="/ppt/slides/slide142.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s/slide102.xml" ContentType="application/vnd.openxmlformats-officedocument.presentationml.slide+xml"/>
  <Override PartName="/ppt/slides/slide120.xml" ContentType="application/vnd.openxmlformats-officedocument.presentationml.slide+xml"/>
  <Override PartName="/ppt/slides/slide131.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s/slide129.xml" ContentType="application/vnd.openxmlformats-officedocument.presentationml.slide+xml"/>
  <Override PartName="/ppt/slides/slide147.xml" ContentType="application/vnd.openxmlformats-officedocument.presentationml.slide+xml"/>
  <Override PartName="/ppt/slides/slide158.xml" ContentType="application/vnd.openxmlformats-officedocument.presentationml.slide+xml"/>
  <Override PartName="/ppt/slides/slide99.xml" ContentType="application/vnd.openxmlformats-officedocument.presentationml.slide+xml"/>
  <Override PartName="/ppt/slides/slide118.xml" ContentType="application/vnd.openxmlformats-officedocument.presentationml.slide+xml"/>
  <Override PartName="/ppt/slides/slide136.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slides/slide107.xml" ContentType="application/vnd.openxmlformats-officedocument.presentationml.slide+xml"/>
  <Override PartName="/ppt/slides/slide125.xml" ContentType="application/vnd.openxmlformats-officedocument.presentationml.slide+xml"/>
  <Override PartName="/ppt/slides/slide143.xml" ContentType="application/vnd.openxmlformats-officedocument.presentationml.slide+xml"/>
  <Override PartName="/ppt/slides/slide154.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s/slide95.xml" ContentType="application/vnd.openxmlformats-officedocument.presentationml.slide+xml"/>
  <Override PartName="/ppt/slides/slide103.xml" ContentType="application/vnd.openxmlformats-officedocument.presentationml.slide+xml"/>
  <Override PartName="/ppt/slides/slide114.xml" ContentType="application/vnd.openxmlformats-officedocument.presentationml.slide+xml"/>
  <Override PartName="/ppt/slides/slide132.xml" ContentType="application/vnd.openxmlformats-officedocument.presentationml.slide+xml"/>
  <Override PartName="/ppt/slides/slide150.xml" ContentType="application/vnd.openxmlformats-officedocument.presentationml.slide+xml"/>
  <Override PartName="/ppt/slides/slide161.xml" ContentType="application/vnd.openxmlformats-officedocument.presentationml.slide+xml"/>
  <Override PartName="/ppt/slideLayouts/slideLayout7.xml" ContentType="application/vnd.openxmlformats-officedocument.presentationml.slideLayout+xml"/>
  <Override PartName="/ppt/notesSlides/notesSlide3.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121.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slides/slide110.xml" ContentType="application/vnd.openxmlformats-officedocument.presentationml.slide+xml"/>
  <Override PartName="/ppt/slideLayouts/slideLayout3.xml" ContentType="application/vnd.openxmlformats-officedocument.presentationml.slideLayout+xml"/>
  <Default Extension="emf" ContentType="image/x-emf"/>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slides/slide159.xml" ContentType="application/vnd.openxmlformats-officedocument.presentationml.slide+xml"/>
  <Override PartName="/ppt/slides/slide119.xml" ContentType="application/vnd.openxmlformats-officedocument.presentationml.slide+xml"/>
  <Override PartName="/ppt/slides/slide148.xml" ContentType="application/vnd.openxmlformats-officedocument.presentationml.slide+xml"/>
  <Override PartName="/ppt/slideLayouts/slideLayout10.xml" ContentType="application/vnd.openxmlformats-officedocument.presentationml.slideLayout+xml"/>
  <Default Extension="vml" ContentType="application/vnd.openxmlformats-officedocument.vmlDrawing"/>
  <Override PartName="/ppt/slides/slide89.xml" ContentType="application/vnd.openxmlformats-officedocument.presentationml.slide+xml"/>
  <Override PartName="/ppt/slides/slide108.xml" ContentType="application/vnd.openxmlformats-officedocument.presentationml.slide+xml"/>
  <Override PartName="/ppt/slides/slide126.xml" ContentType="application/vnd.openxmlformats-officedocument.presentationml.slide+xml"/>
  <Override PartName="/ppt/slides/slide137.xml" ContentType="application/vnd.openxmlformats-officedocument.presentationml.slide+xml"/>
  <Override PartName="/ppt/slides/slide155.xml" ContentType="application/vnd.openxmlformats-officedocument.presentationml.slide+xml"/>
  <Override PartName="/ppt/slides/slide49.xml" ContentType="application/vnd.openxmlformats-officedocument.presentationml.slide+xml"/>
  <Override PartName="/ppt/slides/slide78.xml" ContentType="application/vnd.openxmlformats-officedocument.presentationml.slide+xml"/>
  <Override PartName="/ppt/slides/slide96.xml" ContentType="application/vnd.openxmlformats-officedocument.presentationml.slide+xml"/>
  <Override PartName="/ppt/slides/slide115.xml" ContentType="application/vnd.openxmlformats-officedocument.presentationml.slide+xml"/>
  <Override PartName="/ppt/slides/slide144.xml" ContentType="application/vnd.openxmlformats-officedocument.presentationml.slide+xml"/>
  <Override PartName="/ppt/slides/slide162.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s/slide104.xml" ContentType="application/vnd.openxmlformats-officedocument.presentationml.slide+xml"/>
  <Override PartName="/ppt/slides/slide122.xml" ContentType="application/vnd.openxmlformats-officedocument.presentationml.slide+xml"/>
  <Override PartName="/ppt/slides/slide133.xml" ContentType="application/vnd.openxmlformats-officedocument.presentationml.slide+xml"/>
  <Override PartName="/ppt/slides/slide151.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s/slide111.xml" ContentType="application/vnd.openxmlformats-officedocument.presentationml.slide+xml"/>
  <Override PartName="/ppt/slides/slide140.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s/slide12.xml" ContentType="application/vnd.openxmlformats-officedocument.presentationml.slide+xml"/>
  <Override PartName="/ppt/slides/slide30.xml" ContentType="application/vnd.openxmlformats-officedocument.presentationml.slide+xml"/>
  <Override PartName="/ppt/slides/slide149.xml" ContentType="application/vnd.openxmlformats-officedocument.presentationml.slide+xml"/>
  <Override PartName="/ppt/slideLayouts/slideLayout11.xml" ContentType="application/vnd.openxmlformats-officedocument.presentationml.slideLayout+xml"/>
  <Override PartName="/ppt/slides/slide138.xml" ContentType="application/vnd.openxmlformats-officedocument.presentationml.slide+xml"/>
  <Override PartName="/ppt/slides/slide79.xml" ContentType="application/vnd.openxmlformats-officedocument.presentationml.slide+xml"/>
  <Override PartName="/ppt/slides/slide109.xml" ContentType="application/vnd.openxmlformats-officedocument.presentationml.slide+xml"/>
  <Override PartName="/ppt/slides/slide127.xml" ContentType="application/vnd.openxmlformats-officedocument.presentationml.slide+xml"/>
  <Override PartName="/ppt/slides/slide145.xml" ContentType="application/vnd.openxmlformats-officedocument.presentationml.slide+xml"/>
  <Override PartName="/ppt/slides/slide156.xml" ContentType="application/vnd.openxmlformats-officedocument.presentationml.slide+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s/slide116.xml" ContentType="application/vnd.openxmlformats-officedocument.presentationml.slide+xml"/>
  <Override PartName="/ppt/slides/slide134.xml" ContentType="application/vnd.openxmlformats-officedocument.presentationml.slide+xml"/>
  <Override PartName="/ppt/slides/slide163.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05.xml" ContentType="application/vnd.openxmlformats-officedocument.presentationml.slide+xml"/>
  <Override PartName="/ppt/slides/slide123.xml" ContentType="application/vnd.openxmlformats-officedocument.presentationml.slide+xml"/>
  <Override PartName="/ppt/slides/slide141.xml" ContentType="application/vnd.openxmlformats-officedocument.presentationml.slide+xml"/>
  <Override PartName="/ppt/slides/slide152.xml" ContentType="application/vnd.openxmlformats-officedocument.presentationml.slide+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s/slide130.xml" ContentType="application/vnd.openxmlformats-officedocument.presentationml.slide+xml"/>
  <Override PartName="/ppt/slideLayouts/slideLayout5.xml" ContentType="application/vnd.openxmlformats-officedocument.presentationml.slideLayout+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Default Extension="jpeg" ContentType="image/jpeg"/>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slides/slide20.xml" ContentType="application/vnd.openxmlformats-officedocument.presentationml.slide+xml"/>
  <Override PartName="/ppt/slides/slide139.xml" ContentType="application/vnd.openxmlformats-officedocument.presentationml.slide+xml"/>
  <Override PartName="/ppt/slides/slide157.xml" ContentType="application/vnd.openxmlformats-officedocument.presentationml.slide+xml"/>
  <Override PartName="/ppt/slides/slide98.xml" ContentType="application/vnd.openxmlformats-officedocument.presentationml.slide+xml"/>
  <Override PartName="/ppt/slides/slide117.xml" ContentType="application/vnd.openxmlformats-officedocument.presentationml.slide+xml"/>
  <Override PartName="/ppt/slides/slide128.xml" ContentType="application/vnd.openxmlformats-officedocument.presentationml.slide+xml"/>
  <Override PartName="/ppt/slides/slide146.xml" ContentType="application/vnd.openxmlformats-officedocument.presentationml.slide+xml"/>
  <Override PartName="/ppt/notesSlides/notesSlide6.xml" ContentType="application/vnd.openxmlformats-officedocument.presentationml.notesSlide+xml"/>
  <Override PartName="/ppt/slides/slide8.xml" ContentType="application/vnd.openxmlformats-officedocument.presentationml.slide+xml"/>
  <Override PartName="/ppt/slides/slide69.xml" ContentType="application/vnd.openxmlformats-officedocument.presentationml.slide+xml"/>
  <Override PartName="/ppt/slides/slide87.xml" ContentType="application/vnd.openxmlformats-officedocument.presentationml.slide+xml"/>
  <Override PartName="/ppt/slides/slide106.xml" ContentType="application/vnd.openxmlformats-officedocument.presentationml.slide+xml"/>
  <Override PartName="/ppt/slides/slide124.xml" ContentType="application/vnd.openxmlformats-officedocument.presentationml.slide+xml"/>
  <Override PartName="/ppt/slides/slide135.xml" ContentType="application/vnd.openxmlformats-officedocument.presentationml.slide+xml"/>
  <Override PartName="/ppt/slides/slide153.xml" ContentType="application/vnd.openxmlformats-officedocument.presentationml.slide+xml"/>
  <Override PartName="/ppt/slides/slide29.xml" ContentType="application/vnd.openxmlformats-officedocument.presentationml.slide+xml"/>
  <Override PartName="/ppt/slides/slide76.xml" ContentType="application/vnd.openxmlformats-officedocument.presentationml.slide+xml"/>
  <Override PartName="/ppt/slides/slide113.xml" ContentType="application/vnd.openxmlformats-officedocument.presentationml.slide+xml"/>
  <Override PartName="/ppt/slides/slide16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5"/>
  </p:notesMasterIdLst>
  <p:sldIdLst>
    <p:sldId id="256" r:id="rId2"/>
    <p:sldId id="476" r:id="rId3"/>
    <p:sldId id="467" r:id="rId4"/>
    <p:sldId id="278" r:id="rId5"/>
    <p:sldId id="466" r:id="rId6"/>
    <p:sldId id="468" r:id="rId7"/>
    <p:sldId id="438" r:id="rId8"/>
    <p:sldId id="435" r:id="rId9"/>
    <p:sldId id="451" r:id="rId10"/>
    <p:sldId id="450" r:id="rId11"/>
    <p:sldId id="470" r:id="rId12"/>
    <p:sldId id="474" r:id="rId13"/>
    <p:sldId id="452" r:id="rId14"/>
    <p:sldId id="453" r:id="rId15"/>
    <p:sldId id="454" r:id="rId16"/>
    <p:sldId id="455" r:id="rId17"/>
    <p:sldId id="456" r:id="rId18"/>
    <p:sldId id="457" r:id="rId19"/>
    <p:sldId id="458" r:id="rId20"/>
    <p:sldId id="459" r:id="rId21"/>
    <p:sldId id="460" r:id="rId22"/>
    <p:sldId id="461" r:id="rId23"/>
    <p:sldId id="346" r:id="rId24"/>
    <p:sldId id="389" r:id="rId25"/>
    <p:sldId id="432" r:id="rId26"/>
    <p:sldId id="341" r:id="rId27"/>
    <p:sldId id="342" r:id="rId28"/>
    <p:sldId id="440" r:id="rId29"/>
    <p:sldId id="442" r:id="rId30"/>
    <p:sldId id="441" r:id="rId31"/>
    <p:sldId id="479" r:id="rId32"/>
    <p:sldId id="478" r:id="rId33"/>
    <p:sldId id="480" r:id="rId34"/>
    <p:sldId id="481" r:id="rId35"/>
    <p:sldId id="444" r:id="rId36"/>
    <p:sldId id="358" r:id="rId37"/>
    <p:sldId id="340" r:id="rId38"/>
    <p:sldId id="347" r:id="rId39"/>
    <p:sldId id="462" r:id="rId40"/>
    <p:sldId id="463" r:id="rId41"/>
    <p:sldId id="343" r:id="rId42"/>
    <p:sldId id="344" r:id="rId43"/>
    <p:sldId id="351" r:id="rId44"/>
    <p:sldId id="352" r:id="rId45"/>
    <p:sldId id="353" r:id="rId46"/>
    <p:sldId id="354" r:id="rId47"/>
    <p:sldId id="345" r:id="rId48"/>
    <p:sldId id="356" r:id="rId49"/>
    <p:sldId id="477" r:id="rId50"/>
    <p:sldId id="355" r:id="rId51"/>
    <p:sldId id="350" r:id="rId52"/>
    <p:sldId id="447" r:id="rId53"/>
    <p:sldId id="348" r:id="rId54"/>
    <p:sldId id="288" r:id="rId55"/>
    <p:sldId id="297" r:id="rId56"/>
    <p:sldId id="324" r:id="rId57"/>
    <p:sldId id="325" r:id="rId58"/>
    <p:sldId id="326" r:id="rId59"/>
    <p:sldId id="327" r:id="rId60"/>
    <p:sldId id="446" r:id="rId61"/>
    <p:sldId id="445" r:id="rId62"/>
    <p:sldId id="328" r:id="rId63"/>
    <p:sldId id="329" r:id="rId64"/>
    <p:sldId id="299" r:id="rId65"/>
    <p:sldId id="282" r:id="rId66"/>
    <p:sldId id="287" r:id="rId67"/>
    <p:sldId id="449" r:id="rId68"/>
    <p:sldId id="448" r:id="rId69"/>
    <p:sldId id="475" r:id="rId70"/>
    <p:sldId id="286" r:id="rId71"/>
    <p:sldId id="279" r:id="rId72"/>
    <p:sldId id="277" r:id="rId73"/>
    <p:sldId id="264" r:id="rId74"/>
    <p:sldId id="257" r:id="rId75"/>
    <p:sldId id="258" r:id="rId76"/>
    <p:sldId id="259" r:id="rId77"/>
    <p:sldId id="260" r:id="rId78"/>
    <p:sldId id="370" r:id="rId79"/>
    <p:sldId id="261" r:id="rId80"/>
    <p:sldId id="420" r:id="rId81"/>
    <p:sldId id="421" r:id="rId82"/>
    <p:sldId id="423" r:id="rId83"/>
    <p:sldId id="262" r:id="rId84"/>
    <p:sldId id="265" r:id="rId85"/>
    <p:sldId id="284" r:id="rId86"/>
    <p:sldId id="332" r:id="rId87"/>
    <p:sldId id="266" r:id="rId88"/>
    <p:sldId id="339" r:id="rId89"/>
    <p:sldId id="338" r:id="rId90"/>
    <p:sldId id="437" r:id="rId91"/>
    <p:sldId id="270" r:id="rId92"/>
    <p:sldId id="433" r:id="rId93"/>
    <p:sldId id="357" r:id="rId94"/>
    <p:sldId id="434" r:id="rId95"/>
    <p:sldId id="298" r:id="rId96"/>
    <p:sldId id="333" r:id="rId97"/>
    <p:sldId id="334" r:id="rId98"/>
    <p:sldId id="322" r:id="rId99"/>
    <p:sldId id="301" r:id="rId100"/>
    <p:sldId id="302" r:id="rId101"/>
    <p:sldId id="303" r:id="rId102"/>
    <p:sldId id="304" r:id="rId103"/>
    <p:sldId id="305" r:id="rId104"/>
    <p:sldId id="306" r:id="rId105"/>
    <p:sldId id="307" r:id="rId106"/>
    <p:sldId id="308" r:id="rId107"/>
    <p:sldId id="309" r:id="rId108"/>
    <p:sldId id="310" r:id="rId109"/>
    <p:sldId id="359" r:id="rId110"/>
    <p:sldId id="311" r:id="rId111"/>
    <p:sldId id="323" r:id="rId112"/>
    <p:sldId id="312" r:id="rId113"/>
    <p:sldId id="313" r:id="rId114"/>
    <p:sldId id="314" r:id="rId115"/>
    <p:sldId id="316" r:id="rId116"/>
    <p:sldId id="376" r:id="rId117"/>
    <p:sldId id="385" r:id="rId118"/>
    <p:sldId id="430" r:id="rId119"/>
    <p:sldId id="425" r:id="rId120"/>
    <p:sldId id="426" r:id="rId121"/>
    <p:sldId id="427" r:id="rId122"/>
    <p:sldId id="428" r:id="rId123"/>
    <p:sldId id="429" r:id="rId124"/>
    <p:sldId id="391" r:id="rId125"/>
    <p:sldId id="377" r:id="rId126"/>
    <p:sldId id="390" r:id="rId127"/>
    <p:sldId id="392" r:id="rId128"/>
    <p:sldId id="393" r:id="rId129"/>
    <p:sldId id="394" r:id="rId130"/>
    <p:sldId id="395" r:id="rId131"/>
    <p:sldId id="396" r:id="rId132"/>
    <p:sldId id="397" r:id="rId133"/>
    <p:sldId id="398" r:id="rId134"/>
    <p:sldId id="400" r:id="rId135"/>
    <p:sldId id="399" r:id="rId136"/>
    <p:sldId id="371" r:id="rId137"/>
    <p:sldId id="378" r:id="rId138"/>
    <p:sldId id="439" r:id="rId139"/>
    <p:sldId id="373" r:id="rId140"/>
    <p:sldId id="374" r:id="rId141"/>
    <p:sldId id="379" r:id="rId142"/>
    <p:sldId id="401" r:id="rId143"/>
    <p:sldId id="360" r:id="rId144"/>
    <p:sldId id="361" r:id="rId145"/>
    <p:sldId id="383" r:id="rId146"/>
    <p:sldId id="384" r:id="rId147"/>
    <p:sldId id="472" r:id="rId148"/>
    <p:sldId id="469" r:id="rId149"/>
    <p:sldId id="482" r:id="rId150"/>
    <p:sldId id="363" r:id="rId151"/>
    <p:sldId id="382" r:id="rId152"/>
    <p:sldId id="381" r:id="rId153"/>
    <p:sldId id="464" r:id="rId154"/>
    <p:sldId id="387" r:id="rId155"/>
    <p:sldId id="473" r:id="rId156"/>
    <p:sldId id="388" r:id="rId157"/>
    <p:sldId id="471" r:id="rId158"/>
    <p:sldId id="407" r:id="rId159"/>
    <p:sldId id="409" r:id="rId160"/>
    <p:sldId id="410" r:id="rId161"/>
    <p:sldId id="411" r:id="rId162"/>
    <p:sldId id="436" r:id="rId163"/>
    <p:sldId id="443" r:id="rId164"/>
  </p:sldIdLst>
  <p:sldSz cx="9144000" cy="6858000" type="screen4x3"/>
  <p:notesSz cx="68580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8E8E8"/>
    <a:srgbClr val="D0F9FE"/>
    <a:srgbClr val="000000"/>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15620" autoAdjust="0"/>
    <p:restoredTop sz="71376" autoAdjust="0"/>
  </p:normalViewPr>
  <p:slideViewPr>
    <p:cSldViewPr>
      <p:cViewPr varScale="1">
        <p:scale>
          <a:sx n="74" d="100"/>
          <a:sy n="74" d="100"/>
        </p:scale>
        <p:origin x="-750"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54" Type="http://schemas.openxmlformats.org/officeDocument/2006/relationships/slide" Target="slides/slide153.xml"/><Relationship Id="rId159" Type="http://schemas.openxmlformats.org/officeDocument/2006/relationships/slide" Target="slides/slide158.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slide" Target="slides/slide143.xml"/><Relationship Id="rId149" Type="http://schemas.openxmlformats.org/officeDocument/2006/relationships/slide" Target="slides/slide14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60" Type="http://schemas.openxmlformats.org/officeDocument/2006/relationships/slide" Target="slides/slide159.xml"/><Relationship Id="rId165" Type="http://schemas.openxmlformats.org/officeDocument/2006/relationships/notesMaster" Target="notesMasters/notesMaster1.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slide" Target="slides/slide15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slide" Target="slides/slide160.xml"/><Relationship Id="rId16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slide" Target="slides/slide134.xml"/><Relationship Id="rId143" Type="http://schemas.openxmlformats.org/officeDocument/2006/relationships/slide" Target="slides/slide142.xml"/><Relationship Id="rId148" Type="http://schemas.openxmlformats.org/officeDocument/2006/relationships/slide" Target="slides/slide147.xml"/><Relationship Id="rId151" Type="http://schemas.openxmlformats.org/officeDocument/2006/relationships/slide" Target="slides/slide150.xml"/><Relationship Id="rId156" Type="http://schemas.openxmlformats.org/officeDocument/2006/relationships/slide" Target="slides/slide155.xml"/><Relationship Id="rId164" Type="http://schemas.openxmlformats.org/officeDocument/2006/relationships/slide" Target="slides/slide163.xml"/><Relationship Id="rId16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4.v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image" Target="../media/image4.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9.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0.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11.e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13.e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15.e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16.e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17.e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18.e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19.e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20.e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21.emf"/></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22.emf"/></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23.emf"/></Relationships>
</file>

<file path=ppt/drawings/_rels/vmlDrawing23.vml.rels><?xml version="1.0" encoding="UTF-8" standalone="yes"?>
<Relationships xmlns="http://schemas.openxmlformats.org/package/2006/relationships"><Relationship Id="rId1" Type="http://schemas.openxmlformats.org/officeDocument/2006/relationships/image" Target="../media/image24.emf"/></Relationships>
</file>

<file path=ppt/drawings/_rels/vmlDrawing24.vml.rels><?xml version="1.0" encoding="UTF-8" standalone="yes"?>
<Relationships xmlns="http://schemas.openxmlformats.org/package/2006/relationships"><Relationship Id="rId1" Type="http://schemas.openxmlformats.org/officeDocument/2006/relationships/image" Target="../media/image25.emf"/></Relationships>
</file>

<file path=ppt/drawings/_rels/vmlDrawing25.vml.rels><?xml version="1.0" encoding="UTF-8" standalone="yes"?>
<Relationships xmlns="http://schemas.openxmlformats.org/package/2006/relationships"><Relationship Id="rId1" Type="http://schemas.openxmlformats.org/officeDocument/2006/relationships/image" Target="../media/image26.emf"/></Relationships>
</file>

<file path=ppt/drawings/_rels/vmlDrawing26.vml.rels><?xml version="1.0" encoding="UTF-8" standalone="yes"?>
<Relationships xmlns="http://schemas.openxmlformats.org/package/2006/relationships"><Relationship Id="rId1" Type="http://schemas.openxmlformats.org/officeDocument/2006/relationships/image" Target="../media/image27.emf"/></Relationships>
</file>

<file path=ppt/drawings/_rels/vmlDrawing27.vml.rels><?xml version="1.0" encoding="UTF-8" standalone="yes"?>
<Relationships xmlns="http://schemas.openxmlformats.org/package/2006/relationships"><Relationship Id="rId1" Type="http://schemas.openxmlformats.org/officeDocument/2006/relationships/image" Target="../media/image28.emf"/></Relationships>
</file>

<file path=ppt/drawings/_rels/vmlDrawing28.vml.rels><?xml version="1.0" encoding="UTF-8" standalone="yes"?>
<Relationships xmlns="http://schemas.openxmlformats.org/package/2006/relationships"><Relationship Id="rId1" Type="http://schemas.openxmlformats.org/officeDocument/2006/relationships/image" Target="../media/image29.emf"/></Relationships>
</file>

<file path=ppt/drawings/_rels/vmlDrawing29.vml.rels><?xml version="1.0" encoding="UTF-8" standalone="yes"?>
<Relationships xmlns="http://schemas.openxmlformats.org/package/2006/relationships"><Relationship Id="rId1" Type="http://schemas.openxmlformats.org/officeDocument/2006/relationships/image" Target="../media/image30.emf"/></Relationships>
</file>

<file path=ppt/drawings/_rels/vmlDrawing30.vml.rels><?xml version="1.0" encoding="UTF-8" standalone="yes"?>
<Relationships xmlns="http://schemas.openxmlformats.org/package/2006/relationships"><Relationship Id="rId1" Type="http://schemas.openxmlformats.org/officeDocument/2006/relationships/image" Target="../media/image31.emf"/></Relationships>
</file>

<file path=ppt/drawings/_rels/vmlDrawing31.vml.rels><?xml version="1.0" encoding="UTF-8" standalone="yes"?>
<Relationships xmlns="http://schemas.openxmlformats.org/package/2006/relationships"><Relationship Id="rId1" Type="http://schemas.openxmlformats.org/officeDocument/2006/relationships/image" Target="../media/image32.emf"/></Relationships>
</file>

<file path=ppt/drawings/_rels/vmlDrawing32.vml.rels><?xml version="1.0" encoding="UTF-8" standalone="yes"?>
<Relationships xmlns="http://schemas.openxmlformats.org/package/2006/relationships"><Relationship Id="rId1" Type="http://schemas.openxmlformats.org/officeDocument/2006/relationships/image" Target="../media/image33.emf"/></Relationships>
</file>

<file path=ppt/drawings/_rels/vmlDrawing33.vml.rels><?xml version="1.0" encoding="UTF-8" standalone="yes"?>
<Relationships xmlns="http://schemas.openxmlformats.org/package/2006/relationships"><Relationship Id="rId1" Type="http://schemas.openxmlformats.org/officeDocument/2006/relationships/image" Target="../media/image34.emf"/></Relationships>
</file>

<file path=ppt/drawings/_rels/vmlDrawing34.vml.rels><?xml version="1.0" encoding="UTF-8" standalone="yes"?>
<Relationships xmlns="http://schemas.openxmlformats.org/package/2006/relationships"><Relationship Id="rId1" Type="http://schemas.openxmlformats.org/officeDocument/2006/relationships/image" Target="../media/image35.emf"/></Relationships>
</file>

<file path=ppt/drawings/_rels/vmlDrawing35.vml.rels><?xml version="1.0" encoding="UTF-8" standalone="yes"?>
<Relationships xmlns="http://schemas.openxmlformats.org/package/2006/relationships"><Relationship Id="rId1" Type="http://schemas.openxmlformats.org/officeDocument/2006/relationships/image" Target="../media/image36.emf"/></Relationships>
</file>

<file path=ppt/drawings/_rels/vmlDrawing36.vml.rels><?xml version="1.0" encoding="UTF-8" standalone="yes"?>
<Relationships xmlns="http://schemas.openxmlformats.org/package/2006/relationships"><Relationship Id="rId1" Type="http://schemas.openxmlformats.org/officeDocument/2006/relationships/image" Target="../media/image37.emf"/></Relationships>
</file>

<file path=ppt/drawings/_rels/vmlDrawing37.vml.rels><?xml version="1.0" encoding="UTF-8" standalone="yes"?>
<Relationships xmlns="http://schemas.openxmlformats.org/package/2006/relationships"><Relationship Id="rId1" Type="http://schemas.openxmlformats.org/officeDocument/2006/relationships/image" Target="../media/image38.emf"/></Relationships>
</file>

<file path=ppt/drawings/_rels/vmlDrawing38.vml.rels><?xml version="1.0" encoding="UTF-8" standalone="yes"?>
<Relationships xmlns="http://schemas.openxmlformats.org/package/2006/relationships"><Relationship Id="rId1" Type="http://schemas.openxmlformats.org/officeDocument/2006/relationships/image" Target="../media/image39.emf"/></Relationships>
</file>

<file path=ppt/drawings/_rels/vmlDrawing39.vml.rels><?xml version="1.0" encoding="UTF-8" standalone="yes"?>
<Relationships xmlns="http://schemas.openxmlformats.org/package/2006/relationships"><Relationship Id="rId1" Type="http://schemas.openxmlformats.org/officeDocument/2006/relationships/image" Target="../media/image40.emf"/></Relationships>
</file>

<file path=ppt/drawings/_rels/vmlDrawing40.vml.rels><?xml version="1.0" encoding="UTF-8" standalone="yes"?>
<Relationships xmlns="http://schemas.openxmlformats.org/package/2006/relationships"><Relationship Id="rId1" Type="http://schemas.openxmlformats.org/officeDocument/2006/relationships/image" Target="../media/image41.emf"/></Relationships>
</file>

<file path=ppt/drawings/_rels/vmlDrawing41.vml.rels><?xml version="1.0" encoding="UTF-8" standalone="yes"?>
<Relationships xmlns="http://schemas.openxmlformats.org/package/2006/relationships"><Relationship Id="rId1" Type="http://schemas.openxmlformats.org/officeDocument/2006/relationships/image" Target="../media/image42.emf"/></Relationships>
</file>

<file path=ppt/drawings/_rels/vmlDrawing42.vml.rels><?xml version="1.0" encoding="UTF-8" standalone="yes"?>
<Relationships xmlns="http://schemas.openxmlformats.org/package/2006/relationships"><Relationship Id="rId1" Type="http://schemas.openxmlformats.org/officeDocument/2006/relationships/image" Target="../media/image43.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482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64820"/>
          </a:xfrm>
          <a:prstGeom prst="rect">
            <a:avLst/>
          </a:prstGeom>
        </p:spPr>
        <p:txBody>
          <a:bodyPr vert="horz" lIns="91440" tIns="45720" rIns="91440" bIns="45720" rtlCol="0"/>
          <a:lstStyle>
            <a:lvl1pPr algn="r">
              <a:defRPr sz="1200"/>
            </a:lvl1pPr>
          </a:lstStyle>
          <a:p>
            <a:fld id="{CBE9D21C-BA17-44F8-B858-79A232F06340}" type="datetimeFigureOut">
              <a:rPr lang="en-US" smtClean="0"/>
              <a:pPr/>
              <a:t>12/3/2010</a:t>
            </a:fld>
            <a:endParaRPr lang="en-US" dirty="0"/>
          </a:p>
        </p:txBody>
      </p:sp>
      <p:sp>
        <p:nvSpPr>
          <p:cNvPr id="4" name="Slide Image Placeholder 3"/>
          <p:cNvSpPr>
            <a:spLocks noGrp="1" noRot="1" noChangeAspect="1"/>
          </p:cNvSpPr>
          <p:nvPr>
            <p:ph type="sldImg" idx="2"/>
          </p:nvPr>
        </p:nvSpPr>
        <p:spPr>
          <a:xfrm>
            <a:off x="1104900" y="696913"/>
            <a:ext cx="4648200" cy="348615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15790"/>
            <a:ext cx="5486400" cy="418338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2971800" cy="46482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829967"/>
            <a:ext cx="2971800" cy="464820"/>
          </a:xfrm>
          <a:prstGeom prst="rect">
            <a:avLst/>
          </a:prstGeom>
        </p:spPr>
        <p:txBody>
          <a:bodyPr vert="horz" lIns="91440" tIns="45720" rIns="91440" bIns="45720" rtlCol="0" anchor="b"/>
          <a:lstStyle>
            <a:lvl1pPr algn="r">
              <a:defRPr sz="1200"/>
            </a:lvl1pPr>
          </a:lstStyle>
          <a:p>
            <a:fld id="{F6A9435D-F3FE-40FE-B340-A24A535CCF27}" type="slidenum">
              <a:rPr lang="en-US" smtClean="0"/>
              <a:pPr/>
              <a:t>‹#›</a:t>
            </a:fld>
            <a:endParaRPr lang="en-US"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6A9435D-F3FE-40FE-B340-A24A535CCF27}" type="slidenum">
              <a:rPr lang="en-US" smtClean="0"/>
              <a:pPr/>
              <a:t>10</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6A9435D-F3FE-40FE-B340-A24A535CCF27}" type="slidenum">
              <a:rPr lang="en-US" smtClean="0"/>
              <a:pPr/>
              <a:t>16</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6A9435D-F3FE-40FE-B340-A24A535CCF27}" type="slidenum">
              <a:rPr lang="en-US" smtClean="0"/>
              <a:pPr/>
              <a:t>18</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6A9435D-F3FE-40FE-B340-A24A535CCF27}" type="slidenum">
              <a:rPr lang="en-US" smtClean="0"/>
              <a:pPr/>
              <a:t>74</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6A9435D-F3FE-40FE-B340-A24A535CCF27}" type="slidenum">
              <a:rPr lang="en-US" smtClean="0"/>
              <a:pPr/>
              <a:t>79</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6A9435D-F3FE-40FE-B340-A24A535CCF27}" type="slidenum">
              <a:rPr lang="en-US" smtClean="0"/>
              <a:pPr/>
              <a:t>96</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EFA277A-B798-4B6E-92CE-601E5C88DDCD}" type="datetime1">
              <a:rPr lang="en-US" smtClean="0"/>
              <a:pPr/>
              <a:t>12/3/2010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F8A41F9-5DEA-4ED6-9A0C-04B12AC1619E}"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78153DD-DEE1-45C9-9E44-7E1588D90E25}" type="datetime1">
              <a:rPr lang="en-US" smtClean="0"/>
              <a:pPr/>
              <a:t>12/3/2010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F8A41F9-5DEA-4ED6-9A0C-04B12AC1619E}"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51EA01C-6C7B-4AB5-B4CA-4E54D5AE04E2}" type="datetime1">
              <a:rPr lang="en-US" smtClean="0"/>
              <a:pPr/>
              <a:t>12/3/2010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F8A41F9-5DEA-4ED6-9A0C-04B12AC1619E}"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6D0DE10-14D0-4DB9-865B-12C93DAB3F64}" type="datetime1">
              <a:rPr lang="en-US" smtClean="0"/>
              <a:pPr/>
              <a:t>12/3/2010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F8A41F9-5DEA-4ED6-9A0C-04B12AC1619E}"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F16927B-5FEA-49E5-841D-8CB2A6C20BAC}" type="datetime1">
              <a:rPr lang="en-US" smtClean="0"/>
              <a:pPr/>
              <a:t>12/3/2010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9F8A41F9-5DEA-4ED6-9A0C-04B12AC1619E}"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40414B5-5801-4C4C-9EAB-64BB8C9F076A}" type="datetime1">
              <a:rPr lang="en-US" smtClean="0"/>
              <a:pPr/>
              <a:t>12/3/2010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9F8A41F9-5DEA-4ED6-9A0C-04B12AC1619E}"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D398C00-7483-4842-8363-107F504E0644}" type="datetime1">
              <a:rPr lang="en-US" smtClean="0"/>
              <a:pPr/>
              <a:t>12/3/2010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9F8A41F9-5DEA-4ED6-9A0C-04B12AC1619E}"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8FA5968-32EE-475D-A612-6EFF3720C110}" type="datetime1">
              <a:rPr lang="en-US" smtClean="0"/>
              <a:pPr/>
              <a:t>12/3/2010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F8A41F9-5DEA-4ED6-9A0C-04B12AC1619E}"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369CAC-2ED6-4B08-98E7-C6A8D3160498}" type="datetime1">
              <a:rPr lang="en-US" smtClean="0"/>
              <a:pPr/>
              <a:t>12/3/2010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F8A41F9-5DEA-4ED6-9A0C-04B12AC1619E}"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A2A589B-3A20-4A9C-BB85-2D01209AAD1C}" type="datetime1">
              <a:rPr lang="en-US" smtClean="0"/>
              <a:pPr/>
              <a:t>12/3/2010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F8A41F9-5DEA-4ED6-9A0C-04B12AC1619E}"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49EC3BB-FCFA-4ACB-9824-E985806AAE70}" type="datetime1">
              <a:rPr lang="en-US" smtClean="0"/>
              <a:pPr/>
              <a:t>12/3/2010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F8A41F9-5DEA-4ED6-9A0C-04B12AC1619E}"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92D050">
            <a:alpha val="10000"/>
          </a:srgb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39E74C0-62EC-4193-9F9D-FA40EB47AC10}" type="datetime1">
              <a:rPr lang="en-US" smtClean="0"/>
              <a:pPr/>
              <a:t>12/3/2010</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F8A41F9-5DEA-4ED6-9A0C-04B12AC1619E}"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oleObject" Target="file:///\\64sql\e$\User\Netadmin\pricing%20for%20DR%20plan.xlsx!Minimum%20Required!R1C1:R9C8" TargetMode="External"/><Relationship Id="rId2" Type="http://schemas.openxmlformats.org/officeDocument/2006/relationships/slideLayout" Target="../slideLayouts/slideLayout7.xml"/><Relationship Id="rId1" Type="http://schemas.openxmlformats.org/officeDocument/2006/relationships/vmlDrawing" Target="../drawings/vmlDrawing1.v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7.xml"/><Relationship Id="rId1" Type="http://schemas.openxmlformats.org/officeDocument/2006/relationships/vmlDrawing" Target="../drawings/vmlDrawing2.vml"/><Relationship Id="rId4" Type="http://schemas.openxmlformats.org/officeDocument/2006/relationships/oleObject" Target="file:///\\64sql\E$\User\Netadmin\pricing%20for%20DR%20plan.xlsx!Minimum%20Required!R16C1:R53C7" TargetMode="External"/></Relationships>
</file>

<file path=ppt/slides/_rels/slide11.xml.rels><?xml version="1.0" encoding="UTF-8" standalone="yes"?>
<Relationships xmlns="http://schemas.openxmlformats.org/package/2006/relationships"><Relationship Id="rId3" Type="http://schemas.openxmlformats.org/officeDocument/2006/relationships/oleObject" Target="file:///\\64SQL\64DATA_E\User\Netadmin\pricing%20for%20DR%20plan.xlsx!PieChart!%5bpricing%20for%20DR%20plan.xlsx%5dPieChart%20Chart%203" TargetMode="External"/><Relationship Id="rId2" Type="http://schemas.openxmlformats.org/officeDocument/2006/relationships/slideLayout" Target="../slideLayouts/slideLayout7.xml"/><Relationship Id="rId1" Type="http://schemas.openxmlformats.org/officeDocument/2006/relationships/vmlDrawing" Target="../drawings/vmlDrawing3.v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oleObject" Target="file:///\\64sql\e$\User\Netadmin\pricing%20for%20DR%20plan.xlsx!Minimum%20Required!R18C1:R23C7" TargetMode="External"/><Relationship Id="rId2" Type="http://schemas.openxmlformats.org/officeDocument/2006/relationships/slideLayout" Target="../slideLayouts/slideLayout7.xml"/><Relationship Id="rId1" Type="http://schemas.openxmlformats.org/officeDocument/2006/relationships/vmlDrawing" Target="../drawings/vmlDrawing4.vml"/><Relationship Id="rId4" Type="http://schemas.openxmlformats.org/officeDocument/2006/relationships/oleObject" Target="file:///\\64sql\e$\User\Netadmin\pricing%20for%20DR%20plan.xlsx!Minimum%20Required!R67C1:R84C11" TargetMode="External"/></Relationships>
</file>

<file path=ppt/slides/_rels/slide14.xml.rels><?xml version="1.0" encoding="UTF-8" standalone="yes"?>
<Relationships xmlns="http://schemas.openxmlformats.org/package/2006/relationships"><Relationship Id="rId3" Type="http://schemas.openxmlformats.org/officeDocument/2006/relationships/oleObject" Target="file:///\\64sql\E$\User\Netadmin\pricing%20for%20DR%20plan.xlsx!Minimum%20Required!R86C1:R112C11" TargetMode="External"/><Relationship Id="rId2" Type="http://schemas.openxmlformats.org/officeDocument/2006/relationships/slideLayout" Target="../slideLayouts/slideLayout7.xml"/><Relationship Id="rId1" Type="http://schemas.openxmlformats.org/officeDocument/2006/relationships/vmlDrawing" Target="../drawings/vmlDrawing5.vml"/></Relationships>
</file>

<file path=ppt/slides/_rels/slide15.xml.rels><?xml version="1.0" encoding="UTF-8" standalone="yes"?>
<Relationships xmlns="http://schemas.openxmlformats.org/package/2006/relationships"><Relationship Id="rId3" Type="http://schemas.openxmlformats.org/officeDocument/2006/relationships/oleObject" Target="file:///\\64sql\E$\User\Netadmin\pricing%20for%20DR%20plan.xlsx!Minimum%20Required!R116C1:R135C11" TargetMode="External"/><Relationship Id="rId2" Type="http://schemas.openxmlformats.org/officeDocument/2006/relationships/slideLayout" Target="../slideLayouts/slideLayout7.xml"/><Relationship Id="rId1" Type="http://schemas.openxmlformats.org/officeDocument/2006/relationships/vmlDrawing" Target="../drawings/vmlDrawing6.v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7.xml"/><Relationship Id="rId1" Type="http://schemas.openxmlformats.org/officeDocument/2006/relationships/vmlDrawing" Target="../drawings/vmlDrawing7.vml"/><Relationship Id="rId4" Type="http://schemas.openxmlformats.org/officeDocument/2006/relationships/oleObject" Target="file:///\\64sql\e$\User\Netadmin\pricing%20for%20DR%20plan.xlsx!Minimum%20Required!R137C1:R146C11" TargetMode="External"/></Relationships>
</file>

<file path=ppt/slides/_rels/slide17.xml.rels><?xml version="1.0" encoding="UTF-8" standalone="yes"?>
<Relationships xmlns="http://schemas.openxmlformats.org/package/2006/relationships"><Relationship Id="rId3" Type="http://schemas.openxmlformats.org/officeDocument/2006/relationships/oleObject" Target="file:///\\64sql\E$\User\Netadmin\pricing%20for%20DR%20plan.xlsx!Minimum%20Required!R150C1:R200C11" TargetMode="External"/><Relationship Id="rId2" Type="http://schemas.openxmlformats.org/officeDocument/2006/relationships/slideLayout" Target="../slideLayouts/slideLayout7.xml"/><Relationship Id="rId1" Type="http://schemas.openxmlformats.org/officeDocument/2006/relationships/vmlDrawing" Target="../drawings/vmlDrawing8.v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vmlDrawing" Target="../drawings/vmlDrawing9.vml"/><Relationship Id="rId4" Type="http://schemas.openxmlformats.org/officeDocument/2006/relationships/oleObject" Target="file:///\\64sql\E$\User\Netadmin\pricing%20for%20DR%20plan.xlsx!Minimum%20Required!R201C1:R211C11" TargetMode="External"/></Relationships>
</file>

<file path=ppt/slides/_rels/slide19.xml.rels><?xml version="1.0" encoding="UTF-8" standalone="yes"?>
<Relationships xmlns="http://schemas.openxmlformats.org/package/2006/relationships"><Relationship Id="rId3" Type="http://schemas.openxmlformats.org/officeDocument/2006/relationships/oleObject" Target="file:///\\64sql\E$\User\Netadmin\pricing%20for%20DR%20plan.xlsx!Minimum%20Required!R214C1:R235C11" TargetMode="External"/><Relationship Id="rId2" Type="http://schemas.openxmlformats.org/officeDocument/2006/relationships/slideLayout" Target="../slideLayouts/slideLayout7.xml"/><Relationship Id="rId1" Type="http://schemas.openxmlformats.org/officeDocument/2006/relationships/vmlDrawing" Target="../drawings/vmlDrawing10.vml"/></Relationships>
</file>

<file path=ppt/slides/_rels/slide20.xml.rels><?xml version="1.0" encoding="UTF-8" standalone="yes"?>
<Relationships xmlns="http://schemas.openxmlformats.org/package/2006/relationships"><Relationship Id="rId3" Type="http://schemas.openxmlformats.org/officeDocument/2006/relationships/oleObject" Target="file:///\\64sql\e$\User\Netadmin\pricing%20for%20DR%20plan.xlsx!Minimum%20Required!R237C1:R247C11" TargetMode="External"/><Relationship Id="rId2" Type="http://schemas.openxmlformats.org/officeDocument/2006/relationships/slideLayout" Target="../slideLayouts/slideLayout7.xml"/><Relationship Id="rId1" Type="http://schemas.openxmlformats.org/officeDocument/2006/relationships/vmlDrawing" Target="../drawings/vmlDrawing11.vml"/></Relationships>
</file>

<file path=ppt/slides/_rels/slide21.xml.rels><?xml version="1.0" encoding="UTF-8" standalone="yes"?>
<Relationships xmlns="http://schemas.openxmlformats.org/package/2006/relationships"><Relationship Id="rId3" Type="http://schemas.openxmlformats.org/officeDocument/2006/relationships/oleObject" Target="file:///\\64SQL\64DATA_E\User\Netadmin\pricing%20for%20DR%20plan.xlsx!Minimum%20Required!R249C3:R259C11" TargetMode="External"/><Relationship Id="rId2" Type="http://schemas.openxmlformats.org/officeDocument/2006/relationships/slideLayout" Target="../slideLayouts/slideLayout7.xml"/><Relationship Id="rId1" Type="http://schemas.openxmlformats.org/officeDocument/2006/relationships/vmlDrawing" Target="../drawings/vmlDrawing12.v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oleObject" Target="file:///\\64SQL\64DATA_E\User\Netadmin\Current%20network.docx!OLE_LINK1" TargetMode="External"/><Relationship Id="rId2" Type="http://schemas.openxmlformats.org/officeDocument/2006/relationships/slideLayout" Target="../slideLayouts/slideLayout7.xml"/><Relationship Id="rId1" Type="http://schemas.openxmlformats.org/officeDocument/2006/relationships/vmlDrawing" Target="../drawings/vmlDrawing13.vml"/></Relationships>
</file>

<file path=ppt/slides/_rels/slide33.xml.rels><?xml version="1.0" encoding="UTF-8" standalone="yes"?>
<Relationships xmlns="http://schemas.openxmlformats.org/package/2006/relationships"><Relationship Id="rId3" Type="http://schemas.openxmlformats.org/officeDocument/2006/relationships/oleObject" Target="file:///\\64SQL\64DATA_E\User\Netadmin\Current%20network.docx!OLE_LINK2" TargetMode="External"/><Relationship Id="rId2" Type="http://schemas.openxmlformats.org/officeDocument/2006/relationships/slideLayout" Target="../slideLayouts/slideLayout7.xml"/><Relationship Id="rId1" Type="http://schemas.openxmlformats.org/officeDocument/2006/relationships/vmlDrawing" Target="../drawings/vmlDrawing14.v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oleObject" Target="file:///\\64SQL\64DATA_E\User\Netadmin\pricing%20for%20DR%20plan.xlsx!ROI%20stats!R21C1:R27C2" TargetMode="External"/><Relationship Id="rId2" Type="http://schemas.openxmlformats.org/officeDocument/2006/relationships/slideLayout" Target="../slideLayouts/slideLayout7.xml"/><Relationship Id="rId1" Type="http://schemas.openxmlformats.org/officeDocument/2006/relationships/vmlDrawing" Target="../drawings/vmlDrawing15.vml"/></Relationships>
</file>

<file path=ppt/slides/_rels/slide38.xml.rels><?xml version="1.0" encoding="UTF-8" standalone="yes"?>
<Relationships xmlns="http://schemas.openxmlformats.org/package/2006/relationships"><Relationship Id="rId3" Type="http://schemas.openxmlformats.org/officeDocument/2006/relationships/oleObject" Target="file:///\\64SQL\64DATA_E\User\Netadmin\pricing%20for%20DR%20plan.xlsx!ROI%20stats!R21C1:R27C9" TargetMode="External"/><Relationship Id="rId2" Type="http://schemas.openxmlformats.org/officeDocument/2006/relationships/slideLayout" Target="../slideLayouts/slideLayout7.xml"/><Relationship Id="rId1" Type="http://schemas.openxmlformats.org/officeDocument/2006/relationships/vmlDrawing" Target="../drawings/vmlDrawing16.v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oleObject" Target="file:///\\64sql\e$\User\Netadmin\pricing%20for%20DR%20plan.xlsx!Microsoft%20Data%20Center!R42C1:R61C7" TargetMode="External"/><Relationship Id="rId2" Type="http://schemas.openxmlformats.org/officeDocument/2006/relationships/slideLayout" Target="../slideLayouts/slideLayout7.xml"/><Relationship Id="rId1" Type="http://schemas.openxmlformats.org/officeDocument/2006/relationships/vmlDrawing" Target="../drawings/vmlDrawing17.v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hyperlink" Target="http://www.techsoup.org/stock/product.asp?catalog_name=TechSoupMain&amp;category_name=Servers%20MS&amp;product_id=LVS-2251&amp;Cat1=Servers%20MS&amp;CatCount=1" TargetMode="Externa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oleObject" Target="file:///\\64SQL\64DATA_E\User\Netadmin\pricing%20for%20DR%20plan.xlsx!Step%20Up%20to%20DC!R17C1:R32C13" TargetMode="External"/><Relationship Id="rId2" Type="http://schemas.openxmlformats.org/officeDocument/2006/relationships/slideLayout" Target="../slideLayouts/slideLayout7.xml"/><Relationship Id="rId1" Type="http://schemas.openxmlformats.org/officeDocument/2006/relationships/vmlDrawing" Target="../drawings/vmlDrawing18.v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oleObject" Target="file:///\\64SQL\64DATA_E\User\Netadmin\pricing%20for%20DR%20plan.xlsx!ROI%20stats!R1C1:R11C5" TargetMode="External"/><Relationship Id="rId2" Type="http://schemas.openxmlformats.org/officeDocument/2006/relationships/slideLayout" Target="../slideLayouts/slideLayout7.xml"/><Relationship Id="rId1" Type="http://schemas.openxmlformats.org/officeDocument/2006/relationships/vmlDrawing" Target="../drawings/vmlDrawing19.v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hyperlink" Target="http://www.vmware.com/virtualization/green-it/" TargetMode="External"/><Relationship Id="rId2" Type="http://schemas.openxmlformats.org/officeDocument/2006/relationships/hyperlink" Target="http://www.vmware.com/solutions/consolidation/" TargetMode="External"/><Relationship Id="rId1" Type="http://schemas.openxmlformats.org/officeDocument/2006/relationships/slideLayout" Target="../slideLayouts/slideLayout7.xml"/><Relationship Id="rId6" Type="http://schemas.openxmlformats.org/officeDocument/2006/relationships/hyperlink" Target="https://www.vmware.com/tryvmware/index.php?p=free-esxi&amp;lp=1" TargetMode="External"/><Relationship Id="rId5" Type="http://schemas.openxmlformats.org/officeDocument/2006/relationships/hyperlink" Target="http://www.vmware.com/solutions/business-critical-apps/" TargetMode="External"/><Relationship Id="rId4" Type="http://schemas.openxmlformats.org/officeDocument/2006/relationships/hyperlink" Target="http://www.vmware.com/solutions/business-continuity/dataprotection.html" TargetMode="External"/></Relationships>
</file>

<file path=ppt/slides/_rels/slide61.xml.rels><?xml version="1.0" encoding="UTF-8" standalone="yes"?>
<Relationships xmlns="http://schemas.openxmlformats.org/package/2006/relationships"><Relationship Id="rId3" Type="http://schemas.openxmlformats.org/officeDocument/2006/relationships/hyperlink" Target="http://www.vmware.com/pdf/GuestOS_guide.pdf" TargetMode="External"/><Relationship Id="rId2" Type="http://schemas.openxmlformats.org/officeDocument/2006/relationships/hyperlink" Target="http://www.vmware.com/appliances/" TargetMode="External"/><Relationship Id="rId1" Type="http://schemas.openxmlformats.org/officeDocument/2006/relationships/slideLayout" Target="../slideLayouts/slideLayout7.xml"/><Relationship Id="rId4" Type="http://schemas.openxmlformats.org/officeDocument/2006/relationships/hyperlink" Target="http://blogs.vmware.com/virtualreality/2008/03/cheap-hyperviso.html" TargetMode="Externa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oleObject" Target="file:///\\64SQL\64DATA_E\User\Netadmin\pricing%20for%20DR%20plan.xlsx!Sheet2!R28C1:R40C5" TargetMode="External"/><Relationship Id="rId2" Type="http://schemas.openxmlformats.org/officeDocument/2006/relationships/slideLayout" Target="../slideLayouts/slideLayout7.xml"/><Relationship Id="rId1" Type="http://schemas.openxmlformats.org/officeDocument/2006/relationships/vmlDrawing" Target="../drawings/vmlDrawing20.v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oleObject" Target="file:///\\64SQL\64DATA_E\User\Netadmin\pricing%20for%20DR%20plan.xlsx!ROI%20stats!R15C1:R17C3" TargetMode="External"/><Relationship Id="rId2" Type="http://schemas.openxmlformats.org/officeDocument/2006/relationships/slideLayout" Target="../slideLayouts/slideLayout7.xml"/><Relationship Id="rId1" Type="http://schemas.openxmlformats.org/officeDocument/2006/relationships/vmlDrawing" Target="../drawings/vmlDrawing21.v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oleObject" Target="file:///\\64SQL\64DATA_E\User\Netadmin\pricing%20for%20DR%20plan.xlsx!Minimum%20Required!R1C1:R1C6" TargetMode="External"/><Relationship Id="rId2" Type="http://schemas.openxmlformats.org/officeDocument/2006/relationships/slideLayout" Target="../slideLayouts/slideLayout7.xml"/><Relationship Id="rId1" Type="http://schemas.openxmlformats.org/officeDocument/2006/relationships/vmlDrawing" Target="../drawings/vmlDrawing22.vml"/></Relationships>
</file>

<file path=ppt/slides/_rels/slide118.xml.rels><?xml version="1.0" encoding="UTF-8" standalone="yes"?>
<Relationships xmlns="http://schemas.openxmlformats.org/package/2006/relationships"><Relationship Id="rId3" Type="http://schemas.openxmlformats.org/officeDocument/2006/relationships/oleObject" Target="file:///\\64SQL\64DATA_E\User\Netadmin\pricing%20for%20DR%20plan.xlsx!8%20-%20APC!R1C1:R17C9" TargetMode="External"/><Relationship Id="rId2" Type="http://schemas.openxmlformats.org/officeDocument/2006/relationships/slideLayout" Target="../slideLayouts/slideLayout7.xml"/><Relationship Id="rId1" Type="http://schemas.openxmlformats.org/officeDocument/2006/relationships/vmlDrawing" Target="../drawings/vmlDrawing23.v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3" Type="http://schemas.openxmlformats.org/officeDocument/2006/relationships/oleObject" Target="file:///\\64SQL\64DATA_E\User\Netadmin\pricing%20for%20DR%20plan.xlsx!Minimum%20Required!R2C1:R2C3" TargetMode="External"/><Relationship Id="rId2" Type="http://schemas.openxmlformats.org/officeDocument/2006/relationships/slideLayout" Target="../slideLayouts/slideLayout7.xml"/><Relationship Id="rId1" Type="http://schemas.openxmlformats.org/officeDocument/2006/relationships/vmlDrawing" Target="../drawings/vmlDrawing24.v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3" Type="http://schemas.openxmlformats.org/officeDocument/2006/relationships/oleObject" Target="file:///\\64SQL\64DATA_E\User\Netadmin\pricing%20for%20DR%20plan.xlsx!2%20-%203rd%20floor%20wiring!R1C1:R27C5" TargetMode="External"/><Relationship Id="rId2" Type="http://schemas.openxmlformats.org/officeDocument/2006/relationships/slideLayout" Target="../slideLayouts/slideLayout7.xml"/><Relationship Id="rId1" Type="http://schemas.openxmlformats.org/officeDocument/2006/relationships/vmlDrawing" Target="../drawings/vmlDrawing25.v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3" Type="http://schemas.openxmlformats.org/officeDocument/2006/relationships/oleObject" Target="file:///\\64SQL\64DATA_E\User\Netadmin\pricing%20for%20DR%20plan.xlsx!Minimum%20Required!R3C1:R3C3" TargetMode="External"/><Relationship Id="rId2" Type="http://schemas.openxmlformats.org/officeDocument/2006/relationships/slideLayout" Target="../slideLayouts/slideLayout7.xml"/><Relationship Id="rId1" Type="http://schemas.openxmlformats.org/officeDocument/2006/relationships/vmlDrawing" Target="../drawings/vmlDrawing26.vml"/></Relationships>
</file>

<file path=ppt/slides/_rels/slide129.xml.rels><?xml version="1.0" encoding="UTF-8" standalone="yes"?>
<Relationships xmlns="http://schemas.openxmlformats.org/package/2006/relationships"><Relationship Id="rId3" Type="http://schemas.openxmlformats.org/officeDocument/2006/relationships/oleObject" Target="file:///\\64SQL\64DATA_E\User\Netadmin\pricing%20for%20DR%20plan.xlsx!1%20-%20Switch!R1C1:R16C8" TargetMode="External"/><Relationship Id="rId2" Type="http://schemas.openxmlformats.org/officeDocument/2006/relationships/slideLayout" Target="../slideLayouts/slideLayout7.xml"/><Relationship Id="rId1" Type="http://schemas.openxmlformats.org/officeDocument/2006/relationships/vmlDrawing" Target="../drawings/vmlDrawing27.v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3" Type="http://schemas.openxmlformats.org/officeDocument/2006/relationships/oleObject" Target="file:///\\64SQL\64DATA_E\User\Netadmin\pricing%20for%20DR%20plan.xlsx!Minimum%20Required!R4C1:R4C6" TargetMode="External"/><Relationship Id="rId2" Type="http://schemas.openxmlformats.org/officeDocument/2006/relationships/slideLayout" Target="../slideLayouts/slideLayout7.xml"/><Relationship Id="rId1" Type="http://schemas.openxmlformats.org/officeDocument/2006/relationships/vmlDrawing" Target="../drawings/vmlDrawing28.v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3" Type="http://schemas.openxmlformats.org/officeDocument/2006/relationships/oleObject" Target="file:///\\64SQL\64DATA_E\User\Netadmin\pricing%20for%20DR%20plan.xlsx!7%20-%20SAN%20expansion!R1C1:R11C10" TargetMode="External"/><Relationship Id="rId2" Type="http://schemas.openxmlformats.org/officeDocument/2006/relationships/slideLayout" Target="../slideLayouts/slideLayout7.xml"/><Relationship Id="rId1" Type="http://schemas.openxmlformats.org/officeDocument/2006/relationships/vmlDrawing" Target="../drawings/vmlDrawing29.vml"/></Relationships>
</file>

<file path=ppt/slides/_rels/slide138.xml.rels><?xml version="1.0" encoding="UTF-8" standalone="yes"?>
<Relationships xmlns="http://schemas.openxmlformats.org/package/2006/relationships"><Relationship Id="rId3" Type="http://schemas.openxmlformats.org/officeDocument/2006/relationships/oleObject" Target="file:///\\64SQL\64DATA_E\User\Netadmin\pricing%20for%20DR%20plan.xlsx!7%20-%20SAN%20expansion!R12C1:R22C10" TargetMode="External"/><Relationship Id="rId2" Type="http://schemas.openxmlformats.org/officeDocument/2006/relationships/slideLayout" Target="../slideLayouts/slideLayout7.xml"/><Relationship Id="rId1" Type="http://schemas.openxmlformats.org/officeDocument/2006/relationships/vmlDrawing" Target="../drawings/vmlDrawing30.v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3" Type="http://schemas.openxmlformats.org/officeDocument/2006/relationships/oleObject" Target="file:///\\64SQL\64DATA_E\User\Netadmin\pricing%20for%20DR%20plan.xlsx!Minimum%20Required!R6C1:R7C9" TargetMode="External"/><Relationship Id="rId2" Type="http://schemas.openxmlformats.org/officeDocument/2006/relationships/slideLayout" Target="../slideLayouts/slideLayout7.xml"/><Relationship Id="rId1" Type="http://schemas.openxmlformats.org/officeDocument/2006/relationships/vmlDrawing" Target="../drawings/vmlDrawing31.vml"/></Relationships>
</file>

<file path=ppt/slides/_rels/slide143.xml.rels><?xml version="1.0" encoding="UTF-8" standalone="yes"?>
<Relationships xmlns="http://schemas.openxmlformats.org/package/2006/relationships"><Relationship Id="rId3" Type="http://schemas.openxmlformats.org/officeDocument/2006/relationships/oleObject" Target="file:///\\64SQL\64DATA_E\User\Netadmin\pricing%20for%20DR%20plan.xlsx!Minimum%20Required!R8C1:R8C3" TargetMode="External"/><Relationship Id="rId2" Type="http://schemas.openxmlformats.org/officeDocument/2006/relationships/slideLayout" Target="../slideLayouts/slideLayout7.xml"/><Relationship Id="rId1" Type="http://schemas.openxmlformats.org/officeDocument/2006/relationships/vmlDrawing" Target="../drawings/vmlDrawing32.vml"/></Relationships>
</file>

<file path=ppt/slides/_rels/slide144.xml.rels><?xml version="1.0" encoding="UTF-8" standalone="yes"?>
<Relationships xmlns="http://schemas.openxmlformats.org/package/2006/relationships"><Relationship Id="rId3" Type="http://schemas.openxmlformats.org/officeDocument/2006/relationships/oleObject" Target="file:///\\64SQL\64DATA_E\User\Netadmin\pricing%20for%20DR%20plan.xlsx!GFI%20Faxmaker%20VMWare%20Solution!R1C2:R17C4" TargetMode="External"/><Relationship Id="rId2" Type="http://schemas.openxmlformats.org/officeDocument/2006/relationships/slideLayout" Target="../slideLayouts/slideLayout7.xml"/><Relationship Id="rId1" Type="http://schemas.openxmlformats.org/officeDocument/2006/relationships/vmlDrawing" Target="../drawings/vmlDrawing33.v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6.xml.rels><?xml version="1.0" encoding="UTF-8" standalone="yes"?>
<Relationships xmlns="http://schemas.openxmlformats.org/package/2006/relationships"><Relationship Id="rId3" Type="http://schemas.openxmlformats.org/officeDocument/2006/relationships/oleObject" Target="file:///\\64sql\e$\User\Netadmin\pricing%20for%20DR%20plan.xlsx!Minimum%20Required!R250C3:R259C11" TargetMode="External"/><Relationship Id="rId2" Type="http://schemas.openxmlformats.org/officeDocument/2006/relationships/slideLayout" Target="../slideLayouts/slideLayout7.xml"/><Relationship Id="rId1" Type="http://schemas.openxmlformats.org/officeDocument/2006/relationships/vmlDrawing" Target="../drawings/vmlDrawing34.vml"/></Relationships>
</file>

<file path=ppt/slides/_rels/slide147.xml.rels><?xml version="1.0" encoding="UTF-8" standalone="yes"?>
<Relationships xmlns="http://schemas.openxmlformats.org/package/2006/relationships"><Relationship Id="rId3" Type="http://schemas.openxmlformats.org/officeDocument/2006/relationships/oleObject" Target="file:///\\64sql\e$\User\Netadmin\pricing%20for%20DR%20plan.xlsx!6%20-Arcserve%20Suite!R60C10:R86C15" TargetMode="External"/><Relationship Id="rId2" Type="http://schemas.openxmlformats.org/officeDocument/2006/relationships/slideLayout" Target="../slideLayouts/slideLayout7.xml"/><Relationship Id="rId1" Type="http://schemas.openxmlformats.org/officeDocument/2006/relationships/vmlDrawing" Target="../drawings/vmlDrawing35.vml"/></Relationships>
</file>

<file path=ppt/slides/_rels/slide148.xml.rels><?xml version="1.0" encoding="UTF-8" standalone="yes"?>
<Relationships xmlns="http://schemas.openxmlformats.org/package/2006/relationships"><Relationship Id="rId3" Type="http://schemas.openxmlformats.org/officeDocument/2006/relationships/oleObject" Target="file:///\\64SQL\64DATA_E\User\Netadmin\pricing%20for%20DR%20plan.xlsx!6%20-Arcserve%20Suite!R10C10:R20C15" TargetMode="External"/><Relationship Id="rId2" Type="http://schemas.openxmlformats.org/officeDocument/2006/relationships/slideLayout" Target="../slideLayouts/slideLayout7.xml"/><Relationship Id="rId1" Type="http://schemas.openxmlformats.org/officeDocument/2006/relationships/vmlDrawing" Target="../drawings/vmlDrawing36.vml"/></Relationships>
</file>

<file path=ppt/slides/_rels/slide149.xml.rels><?xml version="1.0" encoding="UTF-8" standalone="yes"?>
<Relationships xmlns="http://schemas.openxmlformats.org/package/2006/relationships"><Relationship Id="rId3" Type="http://schemas.openxmlformats.org/officeDocument/2006/relationships/oleObject" Target="file:///\\64SQL\64DATA_E\User\Netadmin\pricing%20for%20DR%20plan.xlsx!6%20-Arcserve%20Suite!R90C10:R101C15" TargetMode="External"/><Relationship Id="rId2" Type="http://schemas.openxmlformats.org/officeDocument/2006/relationships/slideLayout" Target="../slideLayouts/slideLayout7.xml"/><Relationship Id="rId1" Type="http://schemas.openxmlformats.org/officeDocument/2006/relationships/vmlDrawing" Target="../drawings/vmlDrawing37.v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2.xml.rels><?xml version="1.0" encoding="UTF-8" standalone="yes"?>
<Relationships xmlns="http://schemas.openxmlformats.org/package/2006/relationships"><Relationship Id="rId3" Type="http://schemas.openxmlformats.org/officeDocument/2006/relationships/oleObject" Target="file:///\\64SQL\64DATA_E\User\Netadmin\pricing%20for%20DR%20plan.xlsx!6A%20-%20SAN%20for%20disk%20to%20disk!R1C1:R14C8" TargetMode="External"/><Relationship Id="rId2" Type="http://schemas.openxmlformats.org/officeDocument/2006/relationships/slideLayout" Target="../slideLayouts/slideLayout7.xml"/><Relationship Id="rId1" Type="http://schemas.openxmlformats.org/officeDocument/2006/relationships/vmlDrawing" Target="../drawings/vmlDrawing38.vml"/></Relationships>
</file>

<file path=ppt/slides/_rels/slide153.xml.rels><?xml version="1.0" encoding="UTF-8" standalone="yes"?>
<Relationships xmlns="http://schemas.openxmlformats.org/package/2006/relationships"><Relationship Id="rId3" Type="http://schemas.openxmlformats.org/officeDocument/2006/relationships/oleObject" Target="file:///\\64SQL\64DATA_E\User\Netadmin\pricing%20for%20DR%20plan.xlsx!6A%20-%20SAN%20for%20disk%20to%20disk!R1C10:R14C17" TargetMode="External"/><Relationship Id="rId2" Type="http://schemas.openxmlformats.org/officeDocument/2006/relationships/slideLayout" Target="../slideLayouts/slideLayout7.xml"/><Relationship Id="rId1" Type="http://schemas.openxmlformats.org/officeDocument/2006/relationships/vmlDrawing" Target="../drawings/vmlDrawing39.v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5.xml.rels><?xml version="1.0" encoding="UTF-8" standalone="yes"?>
<Relationships xmlns="http://schemas.openxmlformats.org/package/2006/relationships"><Relationship Id="rId3" Type="http://schemas.openxmlformats.org/officeDocument/2006/relationships/oleObject" Target="file:///\\64SQL\64DATA_E\User\Netadmin\pricing%20for%20DR%20plan.xlsx!Citrix!R2C1:R13C8" TargetMode="External"/><Relationship Id="rId2" Type="http://schemas.openxmlformats.org/officeDocument/2006/relationships/slideLayout" Target="../slideLayouts/slideLayout7.xml"/><Relationship Id="rId1" Type="http://schemas.openxmlformats.org/officeDocument/2006/relationships/vmlDrawing" Target="../drawings/vmlDrawing40.v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0.xml.rels><?xml version="1.0" encoding="UTF-8" standalone="yes"?>
<Relationships xmlns="http://schemas.openxmlformats.org/package/2006/relationships"><Relationship Id="rId3" Type="http://schemas.openxmlformats.org/officeDocument/2006/relationships/oleObject" Target="file:///\\64SQL\64DATA_E\User\Netadmin\pricing%20for%20DR%20plan.xlsx!6A%20-%20SAN%20for%20disk%20to%20disk!R57C1:R76C8" TargetMode="External"/><Relationship Id="rId2" Type="http://schemas.openxmlformats.org/officeDocument/2006/relationships/slideLayout" Target="../slideLayouts/slideLayout7.xml"/><Relationship Id="rId1" Type="http://schemas.openxmlformats.org/officeDocument/2006/relationships/vmlDrawing" Target="../drawings/vmlDrawing41.v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2.xml.rels><?xml version="1.0" encoding="UTF-8" standalone="yes"?>
<Relationships xmlns="http://schemas.openxmlformats.org/package/2006/relationships"><Relationship Id="rId3" Type="http://schemas.openxmlformats.org/officeDocument/2006/relationships/oleObject" Target="file:///\\64SQL\64DATA_E\User\Netadmin\pricing%20for%20DR%20plan.xlsx!Rack%20Layout!R1C1:R45C9" TargetMode="External"/><Relationship Id="rId2" Type="http://schemas.openxmlformats.org/officeDocument/2006/relationships/slideLayout" Target="../slideLayouts/slideLayout7.xml"/><Relationship Id="rId1" Type="http://schemas.openxmlformats.org/officeDocument/2006/relationships/vmlDrawing" Target="../drawings/vmlDrawing42.v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Data Center Project</a:t>
            </a:r>
            <a:endParaRPr lang="en-US" dirty="0"/>
          </a:p>
        </p:txBody>
      </p:sp>
      <p:sp>
        <p:nvSpPr>
          <p:cNvPr id="3" name="Subtitle 2"/>
          <p:cNvSpPr>
            <a:spLocks noGrp="1"/>
          </p:cNvSpPr>
          <p:nvPr>
            <p:ph type="subTitle" idx="1"/>
          </p:nvPr>
        </p:nvSpPr>
        <p:spPr/>
        <p:txBody>
          <a:bodyPr/>
          <a:lstStyle/>
          <a:p>
            <a:r>
              <a:rPr lang="en-US" dirty="0" smtClean="0"/>
              <a:t>Build a 24x7x365 99.9999% up time network</a:t>
            </a:r>
          </a:p>
          <a:p>
            <a:endParaRPr lang="en-US" dirty="0"/>
          </a:p>
        </p:txBody>
      </p:sp>
      <p:sp>
        <p:nvSpPr>
          <p:cNvPr id="4" name="Slide Number Placeholder 3"/>
          <p:cNvSpPr>
            <a:spLocks noGrp="1"/>
          </p:cNvSpPr>
          <p:nvPr>
            <p:ph type="sldNum" sz="quarter" idx="12"/>
          </p:nvPr>
        </p:nvSpPr>
        <p:spPr/>
        <p:txBody>
          <a:bodyPr/>
          <a:lstStyle/>
          <a:p>
            <a:fld id="{9F8A41F9-5DEA-4ED6-9A0C-04B12AC1619E}" type="slidenum">
              <a:rPr lang="en-US" smtClean="0"/>
              <a:pPr/>
              <a:t>1</a:t>
            </a:fld>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F8A41F9-5DEA-4ED6-9A0C-04B12AC1619E}" type="slidenum">
              <a:rPr lang="en-US" smtClean="0"/>
              <a:pPr/>
              <a:t>2</a:t>
            </a:fld>
            <a:endParaRPr lang="en-US" dirty="0"/>
          </a:p>
        </p:txBody>
      </p:sp>
      <p:sp>
        <p:nvSpPr>
          <p:cNvPr id="3" name="TextBox 2"/>
          <p:cNvSpPr txBox="1"/>
          <p:nvPr/>
        </p:nvSpPr>
        <p:spPr>
          <a:xfrm>
            <a:off x="457200" y="381000"/>
            <a:ext cx="8229600" cy="6247864"/>
          </a:xfrm>
          <a:prstGeom prst="rect">
            <a:avLst/>
          </a:prstGeom>
          <a:noFill/>
        </p:spPr>
        <p:txBody>
          <a:bodyPr wrap="square" rtlCol="0">
            <a:spAutoFit/>
          </a:bodyPr>
          <a:lstStyle/>
          <a:p>
            <a:pPr>
              <a:buFont typeface="Arial" pitchFamily="34" charset="0"/>
              <a:buChar char="•"/>
            </a:pPr>
            <a:r>
              <a:rPr lang="en-US" sz="1600" dirty="0" smtClean="0"/>
              <a:t>14 months of research went into this.</a:t>
            </a:r>
          </a:p>
          <a:p>
            <a:pPr>
              <a:buFont typeface="Arial" pitchFamily="34" charset="0"/>
              <a:buChar char="•"/>
            </a:pPr>
            <a:r>
              <a:rPr lang="en-US" sz="1600" dirty="0" smtClean="0"/>
              <a:t>HP, APC, Microsoft, GFI,  Brooktrout, Citrix, and forum users involved in the design process</a:t>
            </a:r>
          </a:p>
          <a:p>
            <a:pPr>
              <a:buFont typeface="Arial" pitchFamily="34" charset="0"/>
              <a:buChar char="•"/>
            </a:pPr>
            <a:r>
              <a:rPr lang="en-US" sz="1600" dirty="0" smtClean="0"/>
              <a:t>I spoke with many other network engineers about their DR sites and network designs</a:t>
            </a:r>
          </a:p>
          <a:p>
            <a:pPr>
              <a:buFont typeface="Arial" pitchFamily="34" charset="0"/>
              <a:buChar char="•"/>
            </a:pPr>
            <a:r>
              <a:rPr lang="en-US" sz="1600" dirty="0" smtClean="0"/>
              <a:t>Looked at various method of data recovery </a:t>
            </a:r>
          </a:p>
          <a:p>
            <a:pPr lvl="1">
              <a:buFont typeface="Arial" pitchFamily="34" charset="0"/>
              <a:buChar char="•"/>
            </a:pPr>
            <a:r>
              <a:rPr lang="en-US" sz="1600" dirty="0" smtClean="0"/>
              <a:t>D2D (Disk to Disk)</a:t>
            </a:r>
          </a:p>
          <a:p>
            <a:pPr lvl="1">
              <a:buFont typeface="Arial" pitchFamily="34" charset="0"/>
              <a:buChar char="•"/>
            </a:pPr>
            <a:r>
              <a:rPr lang="en-US" sz="1600" dirty="0" smtClean="0"/>
              <a:t>Active to Passive SAN</a:t>
            </a:r>
          </a:p>
          <a:p>
            <a:pPr lvl="1">
              <a:buFont typeface="Arial" pitchFamily="34" charset="0"/>
              <a:buChar char="•"/>
            </a:pPr>
            <a:r>
              <a:rPr lang="en-US" sz="1600" dirty="0" smtClean="0"/>
              <a:t>Clustering</a:t>
            </a:r>
          </a:p>
          <a:p>
            <a:pPr lvl="1">
              <a:buFont typeface="Arial" pitchFamily="34" charset="0"/>
              <a:buChar char="•"/>
            </a:pPr>
            <a:r>
              <a:rPr lang="en-US" sz="1600" dirty="0" smtClean="0"/>
              <a:t>Virtualization</a:t>
            </a:r>
          </a:p>
          <a:p>
            <a:pPr lvl="1">
              <a:buFont typeface="Arial" pitchFamily="34" charset="0"/>
              <a:buChar char="•"/>
            </a:pPr>
            <a:r>
              <a:rPr lang="en-US" sz="1600" dirty="0" smtClean="0"/>
              <a:t>Active to Active SAN</a:t>
            </a:r>
          </a:p>
          <a:p>
            <a:pPr lvl="1">
              <a:buFont typeface="Arial" pitchFamily="34" charset="0"/>
              <a:buChar char="•"/>
            </a:pPr>
            <a:r>
              <a:rPr lang="en-US" sz="1600" dirty="0" smtClean="0"/>
              <a:t>Hosting</a:t>
            </a:r>
          </a:p>
          <a:p>
            <a:pPr lvl="1">
              <a:buFont typeface="Arial" pitchFamily="34" charset="0"/>
              <a:buChar char="•"/>
            </a:pPr>
            <a:r>
              <a:rPr lang="en-US" sz="1600" dirty="0" smtClean="0"/>
              <a:t>Blade Centers</a:t>
            </a:r>
          </a:p>
          <a:p>
            <a:pPr>
              <a:buFont typeface="Arial" pitchFamily="34" charset="0"/>
              <a:buChar char="•"/>
            </a:pPr>
            <a:r>
              <a:rPr lang="en-US" sz="1600" dirty="0" smtClean="0"/>
              <a:t>Looked with various software licensing schemes</a:t>
            </a:r>
          </a:p>
          <a:p>
            <a:pPr lvl="1">
              <a:buFont typeface="Arial" pitchFamily="34" charset="0"/>
              <a:buChar char="•"/>
            </a:pPr>
            <a:r>
              <a:rPr lang="en-US" sz="1600" dirty="0" smtClean="0"/>
              <a:t>Enterprise level with Clustering</a:t>
            </a:r>
          </a:p>
          <a:p>
            <a:pPr lvl="1">
              <a:buFont typeface="Arial" pitchFamily="34" charset="0"/>
              <a:buChar char="•"/>
            </a:pPr>
            <a:r>
              <a:rPr lang="en-US" sz="1600" dirty="0" smtClean="0"/>
              <a:t>Data Center level with Blade Center</a:t>
            </a:r>
          </a:p>
          <a:p>
            <a:pPr>
              <a:buFont typeface="Arial" pitchFamily="34" charset="0"/>
              <a:buChar char="•"/>
            </a:pPr>
            <a:r>
              <a:rPr lang="en-US" sz="1600" dirty="0" smtClean="0"/>
              <a:t>Electricians to determine power requirements</a:t>
            </a:r>
          </a:p>
          <a:p>
            <a:pPr>
              <a:buFont typeface="Arial" pitchFamily="34" charset="0"/>
              <a:buChar char="•"/>
            </a:pPr>
            <a:r>
              <a:rPr lang="en-US" sz="1600" dirty="0" smtClean="0"/>
              <a:t>ROI comparing the various methods</a:t>
            </a:r>
          </a:p>
          <a:p>
            <a:pPr>
              <a:buFont typeface="Arial" pitchFamily="34" charset="0"/>
              <a:buChar char="•"/>
            </a:pPr>
            <a:r>
              <a:rPr lang="en-US" sz="1600" dirty="0" smtClean="0"/>
              <a:t>ROI on licensing schemes</a:t>
            </a:r>
          </a:p>
          <a:p>
            <a:pPr>
              <a:buFont typeface="Arial" pitchFamily="34" charset="0"/>
              <a:buChar char="•"/>
            </a:pPr>
            <a:r>
              <a:rPr lang="en-US" sz="1600" dirty="0" smtClean="0"/>
              <a:t>ROI on power savings</a:t>
            </a:r>
          </a:p>
          <a:p>
            <a:pPr>
              <a:buFont typeface="Arial" pitchFamily="34" charset="0"/>
              <a:buChar char="•"/>
            </a:pPr>
            <a:r>
              <a:rPr lang="en-US" sz="1600" dirty="0" smtClean="0"/>
              <a:t>Drawings to help explain how everything will work.</a:t>
            </a:r>
          </a:p>
          <a:p>
            <a:pPr>
              <a:buFont typeface="Arial" pitchFamily="34" charset="0"/>
              <a:buChar char="•"/>
            </a:pPr>
            <a:r>
              <a:rPr lang="en-US" sz="1600" dirty="0" smtClean="0"/>
              <a:t>Breakdown each of the 9 phases of this project</a:t>
            </a:r>
          </a:p>
          <a:p>
            <a:pPr>
              <a:buFont typeface="Arial" pitchFamily="34" charset="0"/>
              <a:buChar char="•"/>
            </a:pPr>
            <a:r>
              <a:rPr lang="en-US" sz="1600" dirty="0" smtClean="0"/>
              <a:t>Cabling and server room layouts</a:t>
            </a:r>
          </a:p>
          <a:p>
            <a:pPr>
              <a:buFont typeface="Arial" pitchFamily="34" charset="0"/>
              <a:buChar char="•"/>
            </a:pPr>
            <a:endParaRPr lang="en-US" sz="1600" dirty="0" smtClean="0"/>
          </a:p>
          <a:p>
            <a:r>
              <a:rPr lang="en-US" sz="1600" dirty="0" smtClean="0"/>
              <a:t>This 150+ page presentation is the best method for building a DR Site.  </a:t>
            </a:r>
            <a:r>
              <a:rPr lang="en-US" sz="1600" dirty="0" smtClean="0"/>
              <a:t> I tried to think of every question you would want answered.  </a:t>
            </a:r>
            <a:endParaRPr lang="en-US" sz="1600" dirty="0" smtClean="0"/>
          </a:p>
          <a:p>
            <a:endParaRPr lang="en-US" sz="16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F8A41F9-5DEA-4ED6-9A0C-04B12AC1619E}" type="slidenum">
              <a:rPr lang="en-US" smtClean="0"/>
              <a:pPr/>
              <a:t>3</a:t>
            </a:fld>
            <a:endParaRPr lang="en-US" dirty="0"/>
          </a:p>
        </p:txBody>
      </p:sp>
      <p:sp>
        <p:nvSpPr>
          <p:cNvPr id="3" name="TextBox 2"/>
          <p:cNvSpPr txBox="1"/>
          <p:nvPr/>
        </p:nvSpPr>
        <p:spPr>
          <a:xfrm>
            <a:off x="381000" y="457200"/>
            <a:ext cx="8534400" cy="6001643"/>
          </a:xfrm>
          <a:prstGeom prst="rect">
            <a:avLst/>
          </a:prstGeom>
          <a:noFill/>
        </p:spPr>
        <p:txBody>
          <a:bodyPr wrap="square" rtlCol="0">
            <a:spAutoFit/>
          </a:bodyPr>
          <a:lstStyle/>
          <a:p>
            <a:r>
              <a:rPr lang="en-US" sz="1600" dirty="0" smtClean="0"/>
              <a:t>What will this project give us:</a:t>
            </a:r>
          </a:p>
          <a:p>
            <a:pPr>
              <a:buFont typeface="Arial" pitchFamily="34" charset="0"/>
              <a:buChar char="•"/>
            </a:pPr>
            <a:endParaRPr lang="en-US" sz="1600" dirty="0" smtClean="0"/>
          </a:p>
          <a:p>
            <a:pPr>
              <a:buFont typeface="Arial" pitchFamily="34" charset="0"/>
              <a:buChar char="•"/>
            </a:pPr>
            <a:r>
              <a:rPr lang="en-US" sz="1600" dirty="0" smtClean="0"/>
              <a:t>We want 24x7x365 99.9999% uptime.</a:t>
            </a:r>
          </a:p>
          <a:p>
            <a:pPr>
              <a:buFont typeface="Arial" pitchFamily="34" charset="0"/>
              <a:buChar char="•"/>
            </a:pPr>
            <a:r>
              <a:rPr lang="en-US" sz="1600" dirty="0" smtClean="0"/>
              <a:t>Off-Site Disaster Recovery site in the future</a:t>
            </a:r>
          </a:p>
          <a:p>
            <a:pPr>
              <a:buFont typeface="Arial" pitchFamily="34" charset="0"/>
              <a:buChar char="•"/>
            </a:pPr>
            <a:r>
              <a:rPr lang="en-US" sz="1600" dirty="0" smtClean="0"/>
              <a:t>Real-time active to active SAN replication in the future</a:t>
            </a:r>
          </a:p>
          <a:p>
            <a:pPr>
              <a:buFont typeface="Arial" pitchFamily="34" charset="0"/>
              <a:buChar char="•"/>
            </a:pPr>
            <a:r>
              <a:rPr lang="en-US" sz="1600" dirty="0" smtClean="0"/>
              <a:t>Virtual servers for maximum uptime with maximum redundancy</a:t>
            </a:r>
          </a:p>
          <a:p>
            <a:pPr>
              <a:buFont typeface="Arial" pitchFamily="34" charset="0"/>
              <a:buChar char="•"/>
            </a:pPr>
            <a:r>
              <a:rPr lang="en-US" sz="1600" dirty="0" smtClean="0"/>
              <a:t> Generator for server room and A/C or whole building in the future</a:t>
            </a:r>
          </a:p>
          <a:p>
            <a:pPr>
              <a:buFont typeface="Arial" pitchFamily="34" charset="0"/>
              <a:buChar char="•"/>
            </a:pPr>
            <a:r>
              <a:rPr lang="en-US" sz="1600" dirty="0" smtClean="0"/>
              <a:t> Citrix server in the future</a:t>
            </a:r>
          </a:p>
          <a:p>
            <a:pPr>
              <a:buFont typeface="Arial" pitchFamily="34" charset="0"/>
              <a:buChar char="•"/>
            </a:pPr>
            <a:r>
              <a:rPr lang="en-US" sz="1600" dirty="0" smtClean="0"/>
              <a:t>Wireless access </a:t>
            </a:r>
          </a:p>
          <a:p>
            <a:pPr>
              <a:buFont typeface="Arial" pitchFamily="34" charset="0"/>
              <a:buChar char="•"/>
            </a:pPr>
            <a:r>
              <a:rPr lang="en-US" sz="1600" dirty="0" smtClean="0"/>
              <a:t>VMware: Virtualized servers across multiple blades for failover redundancy</a:t>
            </a:r>
          </a:p>
          <a:p>
            <a:pPr>
              <a:buFont typeface="Arial" pitchFamily="34" charset="0"/>
              <a:buChar char="•"/>
            </a:pPr>
            <a:r>
              <a:rPr lang="en-US" sz="1600" dirty="0" smtClean="0"/>
              <a:t>Microsoft Data Center Licensing for 4 blades, 2 CPUs each with no limit on virtual servers.</a:t>
            </a:r>
          </a:p>
          <a:p>
            <a:pPr>
              <a:buFont typeface="Arial" pitchFamily="34" charset="0"/>
              <a:buChar char="•"/>
            </a:pPr>
            <a:r>
              <a:rPr lang="en-US" sz="1600" dirty="0" smtClean="0"/>
              <a:t>Same backup strategy to tape drive</a:t>
            </a:r>
          </a:p>
          <a:p>
            <a:pPr>
              <a:buFont typeface="Arial" pitchFamily="34" charset="0"/>
              <a:buChar char="•"/>
            </a:pPr>
            <a:r>
              <a:rPr lang="en-US" sz="1600" dirty="0" smtClean="0"/>
              <a:t>D2D snapshot option for future consideration</a:t>
            </a:r>
          </a:p>
          <a:p>
            <a:pPr>
              <a:buFont typeface="Arial" pitchFamily="34" charset="0"/>
              <a:buChar char="•"/>
            </a:pPr>
            <a:r>
              <a:rPr lang="en-US" sz="1600" dirty="0" smtClean="0"/>
              <a:t>Fax server solution</a:t>
            </a:r>
          </a:p>
          <a:p>
            <a:pPr>
              <a:buFont typeface="Arial" pitchFamily="34" charset="0"/>
              <a:buChar char="•"/>
            </a:pPr>
            <a:r>
              <a:rPr lang="en-US" sz="1600" dirty="0" smtClean="0"/>
              <a:t>Long term hardware usage</a:t>
            </a:r>
          </a:p>
          <a:p>
            <a:pPr lvl="1">
              <a:buFont typeface="Arial" pitchFamily="34" charset="0"/>
              <a:buChar char="•"/>
            </a:pPr>
            <a:r>
              <a:rPr lang="en-US" sz="1600" dirty="0" smtClean="0"/>
              <a:t>C7000 15 year life </a:t>
            </a:r>
          </a:p>
          <a:p>
            <a:pPr lvl="1">
              <a:buFont typeface="Arial" pitchFamily="34" charset="0"/>
              <a:buChar char="•"/>
            </a:pPr>
            <a:r>
              <a:rPr lang="en-US" sz="1600" dirty="0" smtClean="0"/>
              <a:t>A5800 switches 7-10 year life</a:t>
            </a:r>
          </a:p>
          <a:p>
            <a:pPr>
              <a:buFont typeface="Arial" pitchFamily="34" charset="0"/>
              <a:buChar char="•"/>
            </a:pPr>
            <a:r>
              <a:rPr lang="en-US" sz="1600" dirty="0" smtClean="0"/>
              <a:t>Hardware can be expanded over time: Upgrade, add instead of replace</a:t>
            </a:r>
          </a:p>
          <a:p>
            <a:pPr>
              <a:buFont typeface="Arial" pitchFamily="34" charset="0"/>
              <a:buChar char="•"/>
            </a:pPr>
            <a:endParaRPr lang="en-US" sz="1600" dirty="0" smtClean="0"/>
          </a:p>
          <a:p>
            <a:r>
              <a:rPr lang="en-US" sz="1600" dirty="0" smtClean="0"/>
              <a:t>It takes time and money to build a proper DR site.   Planning and implementation is key to a successful DR site.   The project has been developed over 14 months.   Every aspect of the network is involved in this project.</a:t>
            </a:r>
          </a:p>
          <a:p>
            <a:endParaRPr lang="en-US" sz="1600" dirty="0" smtClean="0"/>
          </a:p>
          <a:p>
            <a:endParaRPr lang="en-US" sz="16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28600" y="381000"/>
            <a:ext cx="8534400" cy="5509200"/>
          </a:xfrm>
          <a:prstGeom prst="rect">
            <a:avLst/>
          </a:prstGeom>
          <a:noFill/>
        </p:spPr>
        <p:txBody>
          <a:bodyPr wrap="square" rtlCol="0">
            <a:spAutoFit/>
          </a:bodyPr>
          <a:lstStyle/>
          <a:p>
            <a:r>
              <a:rPr lang="en-US" sz="1600" dirty="0" smtClean="0"/>
              <a:t>How much is your business worth to you? How much does one day of downtime hurt your reputation with your vendors?   What happens if it was a week?  2 weeks?  1 month?   </a:t>
            </a:r>
          </a:p>
          <a:p>
            <a:endParaRPr lang="en-US" sz="1600" dirty="0" smtClean="0"/>
          </a:p>
          <a:p>
            <a:r>
              <a:rPr lang="en-US" sz="1600" dirty="0" smtClean="0"/>
              <a:t>Disaster recovery is expensive.   Inexpensive solutions are never complete solutions.   The project starts us on the proper, complete solution for a DR site.  </a:t>
            </a:r>
          </a:p>
          <a:p>
            <a:endParaRPr lang="en-US" sz="1600" dirty="0" smtClean="0"/>
          </a:p>
          <a:p>
            <a:r>
              <a:rPr lang="en-US" sz="1600" dirty="0" smtClean="0"/>
              <a:t>We were lucky when the building flooded.  Server room has 3-4 inches of water on the floor.  Water pouring near the servers from above.  We could have been down 2-3 weeks getting new hardware shipped in and installed.  Recovering data from tapes would take time.  Even Disk to Disk (D2D) solutions are not fast.   What I am proposing is a active to active DR site in the future.  This project will take you through the steps to complete our side of the DR site.    The end result of these 9 phases with be a blade center with failover capability.   </a:t>
            </a:r>
          </a:p>
          <a:p>
            <a:endParaRPr lang="en-US" sz="1600" dirty="0" smtClean="0"/>
          </a:p>
          <a:p>
            <a:r>
              <a:rPr lang="en-US" sz="1600" dirty="0" smtClean="0"/>
              <a:t>This solution moves us towards a DR Site.   It is more than just protecting one application from downtime.  We start by protecting every server from downtime.   The C7000 Blade Center can run multiple, load balance virtual servers across all the blades that are installed.   We will start with 4 and can go to 16.   Would we ever go to 16 blades?  We could as we start seeing the benefits of each blade being added.  I could see 6-8 blades.   We have 7 physical servers now.  Did we figure on this many servers?     The 8 interconnection bays allows us to add fault redundancy and improve performance in the future.    Each blade could run 8 virtual servers with enough RAM and network resources.</a:t>
            </a:r>
          </a:p>
          <a:p>
            <a:endParaRPr lang="en-US" sz="1600" dirty="0" smtClean="0"/>
          </a:p>
        </p:txBody>
      </p:sp>
      <p:sp>
        <p:nvSpPr>
          <p:cNvPr id="4" name="Slide Number Placeholder 3"/>
          <p:cNvSpPr>
            <a:spLocks noGrp="1"/>
          </p:cNvSpPr>
          <p:nvPr>
            <p:ph type="sldNum" sz="quarter" idx="12"/>
          </p:nvPr>
        </p:nvSpPr>
        <p:spPr/>
        <p:txBody>
          <a:bodyPr/>
          <a:lstStyle/>
          <a:p>
            <a:fld id="{9F8A41F9-5DEA-4ED6-9A0C-04B12AC1619E}" type="slidenum">
              <a:rPr lang="en-US" smtClean="0"/>
              <a:pPr/>
              <a:t>4</a:t>
            </a:fld>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F8A41F9-5DEA-4ED6-9A0C-04B12AC1619E}" type="slidenum">
              <a:rPr lang="en-US" smtClean="0"/>
              <a:pPr/>
              <a:t>5</a:t>
            </a:fld>
            <a:endParaRPr lang="en-US" dirty="0"/>
          </a:p>
        </p:txBody>
      </p:sp>
      <p:sp>
        <p:nvSpPr>
          <p:cNvPr id="4" name="TextBox 3"/>
          <p:cNvSpPr txBox="1"/>
          <p:nvPr/>
        </p:nvSpPr>
        <p:spPr>
          <a:xfrm>
            <a:off x="381000" y="152400"/>
            <a:ext cx="8534400" cy="6986528"/>
          </a:xfrm>
          <a:prstGeom prst="rect">
            <a:avLst/>
          </a:prstGeom>
          <a:noFill/>
        </p:spPr>
        <p:txBody>
          <a:bodyPr wrap="square" rtlCol="0">
            <a:spAutoFit/>
          </a:bodyPr>
          <a:lstStyle/>
          <a:p>
            <a:r>
              <a:rPr lang="en-US" sz="1600" dirty="0" smtClean="0"/>
              <a:t>It was $11,000 a month to host our e-mail with archiving.  This project would protect every application, Exchange, SQL databases, and access to your data.   Under 3 years of e-mail hosting costs would pay for this project.   It will also  allow a DR site to be built.  It would be an active to active network.   We could load balance between the DR site and  Birmingham.  Citrix access for all users.   We could even get Citrix thin workstations for every user in our office and at satellite offices.   Many corporations use thin workstation technology to save costs.   </a:t>
            </a:r>
          </a:p>
          <a:p>
            <a:endParaRPr lang="en-US" sz="1600" dirty="0" smtClean="0"/>
          </a:p>
          <a:p>
            <a:r>
              <a:rPr lang="en-US" sz="1600" dirty="0" smtClean="0"/>
              <a:t>This is a professional, high end solution that major corporations implement.   We want to be a big player and attract bigger vendors and larger funding sources.   The full solution will have them interested in expanding business with us.   You can use this as a marketing tool to bring in larger vendors and get their servicing.   </a:t>
            </a:r>
          </a:p>
          <a:p>
            <a:endParaRPr lang="en-US" sz="1600" dirty="0" smtClean="0"/>
          </a:p>
          <a:p>
            <a:r>
              <a:rPr lang="en-US" sz="1600" dirty="0" smtClean="0"/>
              <a:t>This project is a complete and complex solution that can be done over time.   I have worked with HP, APC, Microsoft, VMWare, Citrix, and many forum users in forming this solution.  We have looked at power, networking, storage, processing, licensing, cabling, and many other aspects to give you a complete solution.    Our suppliers have worked with me throughout the development stage.   </a:t>
            </a:r>
          </a:p>
          <a:p>
            <a:endParaRPr lang="en-US" sz="1600" dirty="0" smtClean="0"/>
          </a:p>
          <a:p>
            <a:r>
              <a:rPr lang="en-US" sz="1600" dirty="0" smtClean="0"/>
              <a:t>This is a long term hardware and software solution.  HP C7000  Blade Center has 15 year life expectancy or greater.  VMWare support only starts in second year. Microsoft licenses go into SA only after 4 years.   Carepaq support for blades and switches are 3 year and 5 year.   Only Carepaq to renew would be for the ML350 G5 that hosts the tape drives.  We could replace this box and add a 3 year Carepaq.   </a:t>
            </a:r>
          </a:p>
          <a:p>
            <a:endParaRPr lang="en-US" sz="1600" dirty="0" smtClean="0"/>
          </a:p>
          <a:p>
            <a:r>
              <a:rPr lang="en-US" sz="1600" dirty="0" smtClean="0"/>
              <a:t>The new licensing model over time will save us money.   The C7000 blade center will reduce power consumption and cooling requirements.   Less cabling is needed for a cleaner looking server room.  More rack space for expanding the network to a second UPS, second SAN, more UPS batteries.  </a:t>
            </a:r>
          </a:p>
          <a:p>
            <a:endParaRPr lang="en-US" sz="1600" dirty="0" smtClean="0"/>
          </a:p>
          <a:p>
            <a:endParaRPr lang="en-US" sz="16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F8A41F9-5DEA-4ED6-9A0C-04B12AC1619E}" type="slidenum">
              <a:rPr lang="en-US" smtClean="0"/>
              <a:pPr/>
              <a:t>6</a:t>
            </a:fld>
            <a:endParaRPr lang="en-US" dirty="0"/>
          </a:p>
        </p:txBody>
      </p:sp>
      <p:sp>
        <p:nvSpPr>
          <p:cNvPr id="3" name="TextBox 2"/>
          <p:cNvSpPr txBox="1"/>
          <p:nvPr/>
        </p:nvSpPr>
        <p:spPr>
          <a:xfrm>
            <a:off x="228600" y="381000"/>
            <a:ext cx="8686800" cy="6001643"/>
          </a:xfrm>
          <a:prstGeom prst="rect">
            <a:avLst/>
          </a:prstGeom>
          <a:noFill/>
        </p:spPr>
        <p:txBody>
          <a:bodyPr wrap="square" rtlCol="0">
            <a:spAutoFit/>
          </a:bodyPr>
          <a:lstStyle/>
          <a:p>
            <a:r>
              <a:rPr lang="en-US" sz="1600" dirty="0" smtClean="0"/>
              <a:t>How fast do you want to be up and running from failure?  Hours? Days? A week? Few weeks? Month?</a:t>
            </a:r>
          </a:p>
          <a:p>
            <a:endParaRPr lang="en-US" sz="1600" dirty="0" smtClean="0"/>
          </a:p>
          <a:p>
            <a:r>
              <a:rPr lang="en-US" sz="1600" dirty="0" smtClean="0"/>
              <a:t>This solution is hours.  Active to Active networking is ready immediately.   The time is getting your users to a workstation at a new site:  Computer Data/Shutternet class room, their home, rented space in another building.   You just need a workstation to connect to the Citrix XenDesktop server.   The XenDesktop server has their virtual desktop.  We can upload each users roaming profile and desktop into Citrix for access immediately.   We can setup XenDesktop on our current C7000 and SAN.</a:t>
            </a:r>
          </a:p>
          <a:p>
            <a:endParaRPr lang="en-US" sz="1600" dirty="0" smtClean="0"/>
          </a:p>
          <a:p>
            <a:r>
              <a:rPr lang="en-US" sz="1600" dirty="0" smtClean="0"/>
              <a:t>The time is getting your user to a workstation and a printer configured locally.   Your DR site is active just like the Birmingham site.  It takes money and time to build this level of redundancy.   We will have failover on our Birmingham C7000.   If it failed, we would have the Citrix server at the remote site to access our data.   The two C7000 Blade Centers and their SANs would be set for failover and load balancing.   Citrix just sends screen shots back to the user.  No data is transferred.  Processing is all done on the C7000 Blade Center.</a:t>
            </a:r>
          </a:p>
          <a:p>
            <a:endParaRPr lang="en-US" sz="1600" dirty="0" smtClean="0"/>
          </a:p>
          <a:p>
            <a:r>
              <a:rPr lang="en-US" sz="1600" dirty="0" smtClean="0"/>
              <a:t>All our outside users can use Citrix instead of storing everything locally.   Their laptop or desktop dies.   Get a new one.   Log into Citrix.  Their desktop loads.   They are working without restoring data and reinstalling apps.   Everything is on Citrix.   The C7000 load balances the Citrix across all the blades.  You just need a OS and browser to load for Citrix.  Windows, Mac, </a:t>
            </a:r>
            <a:r>
              <a:rPr lang="en-US" sz="1600" dirty="0" err="1" smtClean="0"/>
              <a:t>iPAD</a:t>
            </a:r>
            <a:r>
              <a:rPr lang="en-US" sz="1600" dirty="0" smtClean="0"/>
              <a:t> can run Citrix.</a:t>
            </a:r>
          </a:p>
          <a:p>
            <a:endParaRPr lang="en-US" sz="1600" dirty="0" smtClean="0"/>
          </a:p>
          <a:p>
            <a:r>
              <a:rPr lang="en-US" sz="1600" dirty="0" smtClean="0"/>
              <a:t>You want to travel to Florida for 2 months, you can log into Citrix and pull up your desktop.  Citrix is secured and accessible any where in the world as long as you have internet access.   You don’t need high speed access.   Any cable modem or DSL connection would work.  Dial up might even work fine for Citrix.  Laptop, </a:t>
            </a:r>
            <a:r>
              <a:rPr lang="en-US" sz="1600" dirty="0" err="1" smtClean="0"/>
              <a:t>Ipad</a:t>
            </a:r>
            <a:r>
              <a:rPr lang="en-US" sz="1600" dirty="0" smtClean="0"/>
              <a:t>, Mac are capable of running Citrix.  </a:t>
            </a:r>
            <a:endParaRPr lang="en-US" sz="16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F8A41F9-5DEA-4ED6-9A0C-04B12AC1619E}" type="slidenum">
              <a:rPr lang="en-US" smtClean="0"/>
              <a:pPr/>
              <a:t>7</a:t>
            </a:fld>
            <a:endParaRPr lang="en-US" dirty="0"/>
          </a:p>
        </p:txBody>
      </p:sp>
      <p:sp>
        <p:nvSpPr>
          <p:cNvPr id="3" name="TextBox 2"/>
          <p:cNvSpPr txBox="1"/>
          <p:nvPr/>
        </p:nvSpPr>
        <p:spPr>
          <a:xfrm>
            <a:off x="304800" y="381000"/>
            <a:ext cx="8610600" cy="6494085"/>
          </a:xfrm>
          <a:prstGeom prst="rect">
            <a:avLst/>
          </a:prstGeom>
          <a:noFill/>
        </p:spPr>
        <p:txBody>
          <a:bodyPr wrap="square" rtlCol="0">
            <a:spAutoFit/>
          </a:bodyPr>
          <a:lstStyle/>
          <a:p>
            <a:r>
              <a:rPr lang="en-US" sz="1600" dirty="0" smtClean="0"/>
              <a:t>Over the last 14 months, I have been researching the upgrading of the network.  The UPS and SAN were only two parts of the nine part solution.  This project upgrades every aspect of the network.   Every component was chosen to best perform with the other components.  I leveraged as much of our current technology as I could.   This project has maximum potential for expandability and reliability.</a:t>
            </a:r>
          </a:p>
          <a:p>
            <a:endParaRPr lang="en-US" sz="1600" dirty="0" smtClean="0"/>
          </a:p>
          <a:p>
            <a:r>
              <a:rPr lang="en-US" sz="1600" dirty="0" smtClean="0"/>
              <a:t>Two years ago, we purchased our first (Storage Area Network) SAN.   This was an expensive purchase.  It was a worthwhile investment of money. We have four servers booting from it.  The SAN is a reliable solution.  The weakness was the Fiber Host Bus Adapters (HBA) of the Exchange server during a firmware upgrade.   The project moves all of the physical servers into a HP C7000 Blade Center and the SAN.   We will change from server level licensing to Data Center CPU based licensing from Microsoft, Arcserve and VMware.   We no longer license each server.  We will license the CPUs of each blade. </a:t>
            </a:r>
          </a:p>
          <a:p>
            <a:endParaRPr lang="en-US" sz="1600" dirty="0" smtClean="0"/>
          </a:p>
          <a:p>
            <a:r>
              <a:rPr lang="en-US" sz="1600" dirty="0" smtClean="0"/>
              <a:t>We will leverage even more out of this project.   We will change our thought process in regards to our network.   Now, we move to the next steps of building our data center.   Once these 9 steps are completed.  We look at building a off-site disaster recovery site, server room generator, or a whole building generator.   </a:t>
            </a:r>
          </a:p>
          <a:p>
            <a:endParaRPr lang="en-US" sz="1600" dirty="0" smtClean="0"/>
          </a:p>
          <a:p>
            <a:r>
              <a:rPr lang="en-US" sz="1600" dirty="0" smtClean="0"/>
              <a:t>I am asking for a large budget commitment for the first year.  I will show in the project over time how we will actually save money on this investment of technology.   The cost is significant.   What is being accomplished for the money is a solution that is zero day recovery from catastrophe.   Users can work from home/road from Citrix with their own desktop.   The C7000 Blade Center will optimize the load across all the hardware.   </a:t>
            </a:r>
          </a:p>
          <a:p>
            <a:endParaRPr lang="en-US" sz="1600" dirty="0" smtClean="0"/>
          </a:p>
          <a:p>
            <a:r>
              <a:rPr lang="en-US" sz="1600" dirty="0" smtClean="0"/>
              <a:t>DR site would have identical hardware on each side with 100Mbps Ethernet connection for active to active SAN replication.  </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F8A41F9-5DEA-4ED6-9A0C-04B12AC1619E}" type="slidenum">
              <a:rPr lang="en-US" smtClean="0"/>
              <a:pPr/>
              <a:t>8</a:t>
            </a:fld>
            <a:endParaRPr lang="en-US" dirty="0"/>
          </a:p>
        </p:txBody>
      </p:sp>
      <p:sp>
        <p:nvSpPr>
          <p:cNvPr id="4" name="TextBox 3"/>
          <p:cNvSpPr txBox="1"/>
          <p:nvPr/>
        </p:nvSpPr>
        <p:spPr>
          <a:xfrm>
            <a:off x="457200" y="381000"/>
            <a:ext cx="8458200" cy="5755422"/>
          </a:xfrm>
          <a:prstGeom prst="rect">
            <a:avLst/>
          </a:prstGeom>
          <a:noFill/>
        </p:spPr>
        <p:txBody>
          <a:bodyPr wrap="square" rtlCol="0">
            <a:spAutoFit/>
          </a:bodyPr>
          <a:lstStyle/>
          <a:p>
            <a:r>
              <a:rPr lang="en-US" sz="1600" dirty="0" smtClean="0"/>
              <a:t>Go through this presentation fully.   The 150+ pages of this presentation explains the 9 phases that are involved in the upgrade.   This is a complete project that transforms our infrastructure and server room into a data center.   It covers all aspects from UPS, networking, storage, file system, CPU level licensing, fax solution, backup solution.   To reduce costs, components were from the C7000.  They can be added in the future to expand its performance and reliability.</a:t>
            </a:r>
          </a:p>
          <a:p>
            <a:endParaRPr lang="en-US" sz="1600" dirty="0" smtClean="0"/>
          </a:p>
          <a:p>
            <a:r>
              <a:rPr lang="en-US" sz="1600" dirty="0" smtClean="0"/>
              <a:t>The network switches and C7000 are cutting edge technology that both use virtual hardware and software technology.   I have covered the ROI (Return on Investment) across every aspect of this plan.  The initial cost is high.   This presentation shows you the cost savings over years.   </a:t>
            </a:r>
          </a:p>
          <a:p>
            <a:endParaRPr lang="en-US" sz="1600" dirty="0" smtClean="0"/>
          </a:p>
          <a:p>
            <a:r>
              <a:rPr lang="en-US" sz="1600" dirty="0" smtClean="0"/>
              <a:t>Each component from the UPS, network switches, fabric switches, C7000 Blade Center, and SAN are upgradable to provide maximum expandability and long term life expectancy.   Future upgrades are covered in this project.</a:t>
            </a:r>
          </a:p>
          <a:p>
            <a:endParaRPr lang="en-US" sz="1600" dirty="0" smtClean="0"/>
          </a:p>
          <a:p>
            <a:r>
              <a:rPr lang="en-US" sz="1600" dirty="0" smtClean="0"/>
              <a:t>The end result with be a complete solution for a virtual failover environment.   Centralized management of the C7000 Blade Center and network switches.   We continue to utilize our MSA 2012fc SAN and Symmetra LX UPS along with other hardware.   The 14 months of research with HP, VMware, </a:t>
            </a:r>
            <a:r>
              <a:rPr lang="en-US" sz="1600" dirty="0" smtClean="0"/>
              <a:t>CA. GFI, Brooktrout, </a:t>
            </a:r>
            <a:r>
              <a:rPr lang="en-US" sz="1600" dirty="0" smtClean="0"/>
              <a:t>and Microsoft has provided the best solution for the cost.   The presentation explains why each component was chosen.    Diagrams and charts will help you understand the choices.  </a:t>
            </a:r>
          </a:p>
          <a:p>
            <a:endParaRPr lang="en-US" sz="1600" dirty="0" smtClean="0"/>
          </a:p>
          <a:p>
            <a:r>
              <a:rPr lang="en-US" sz="1600" dirty="0" smtClean="0"/>
              <a:t>The 9 phases can be done over time in that order.   Each phase is needed for the next phase to be started.</a:t>
            </a:r>
            <a:endParaRPr lang="en-US" sz="16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F8A41F9-5DEA-4ED6-9A0C-04B12AC1619E}" type="slidenum">
              <a:rPr lang="en-US" smtClean="0"/>
              <a:pPr/>
              <a:t>9</a:t>
            </a:fld>
            <a:endParaRPr lang="en-US" dirty="0"/>
          </a:p>
        </p:txBody>
      </p:sp>
      <p:sp>
        <p:nvSpPr>
          <p:cNvPr id="3" name="TextBox 2"/>
          <p:cNvSpPr txBox="1"/>
          <p:nvPr/>
        </p:nvSpPr>
        <p:spPr>
          <a:xfrm>
            <a:off x="228600" y="152400"/>
            <a:ext cx="8763000" cy="830997"/>
          </a:xfrm>
          <a:prstGeom prst="rect">
            <a:avLst/>
          </a:prstGeom>
          <a:noFill/>
        </p:spPr>
        <p:txBody>
          <a:bodyPr wrap="square" rtlCol="0">
            <a:spAutoFit/>
          </a:bodyPr>
          <a:lstStyle/>
          <a:p>
            <a:r>
              <a:rPr lang="en-US" sz="1600" dirty="0" smtClean="0"/>
              <a:t>The next </a:t>
            </a:r>
            <a:r>
              <a:rPr lang="en-US" sz="1600" dirty="0" smtClean="0"/>
              <a:t>slides </a:t>
            </a:r>
            <a:r>
              <a:rPr lang="en-US" sz="1600" dirty="0" smtClean="0"/>
              <a:t>gives you the breakdown for each of the 9 phases for this project</a:t>
            </a:r>
          </a:p>
          <a:p>
            <a:endParaRPr lang="en-US" sz="1600" dirty="0" smtClean="0"/>
          </a:p>
          <a:p>
            <a:endParaRPr lang="en-US" sz="1600" dirty="0"/>
          </a:p>
        </p:txBody>
      </p:sp>
      <p:graphicFrame>
        <p:nvGraphicFramePr>
          <p:cNvPr id="172035" name="Object 3"/>
          <p:cNvGraphicFramePr>
            <a:graphicFrameLocks noChangeAspect="1"/>
          </p:cNvGraphicFramePr>
          <p:nvPr/>
        </p:nvGraphicFramePr>
        <p:xfrm>
          <a:off x="128588" y="685800"/>
          <a:ext cx="8867775" cy="2667000"/>
        </p:xfrm>
        <a:graphic>
          <a:graphicData uri="http://schemas.openxmlformats.org/presentationml/2006/ole">
            <p:oleObj spid="_x0000_s172035" name="Worksheet" r:id="rId3" imgW="8867792" imgH="2666975" progId="Excel.Sheet.8">
              <p:link updateAutomatic="1"/>
            </p:oleObj>
          </a:graphicData>
        </a:graphic>
      </p:graphicFrame>
      <p:sp>
        <p:nvSpPr>
          <p:cNvPr id="6" name="TextBox 5"/>
          <p:cNvSpPr txBox="1"/>
          <p:nvPr/>
        </p:nvSpPr>
        <p:spPr>
          <a:xfrm>
            <a:off x="381000" y="3581400"/>
            <a:ext cx="8305800" cy="1815882"/>
          </a:xfrm>
          <a:prstGeom prst="rect">
            <a:avLst/>
          </a:prstGeom>
          <a:noFill/>
        </p:spPr>
        <p:txBody>
          <a:bodyPr wrap="square" rtlCol="0">
            <a:spAutoFit/>
          </a:bodyPr>
          <a:lstStyle/>
          <a:p>
            <a:r>
              <a:rPr lang="en-US" sz="1600" dirty="0" smtClean="0"/>
              <a:t>This is the complete solution.  Every component was chosen for best cost vs performance vs reliability vs long term usage.    These components will all last 7-15 years. The cost savings over years will be discuss in the project presentation.   We analyzed each component chosen, software or hardware.   We looked for long term cost savings.   We will save money on power, licensing, number of virtual servers vs total cost.  We have maximum expandability without replacing components.  </a:t>
            </a:r>
          </a:p>
          <a:p>
            <a:endParaRPr lang="en-US" sz="1600" dirty="0" smtClean="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F8A41F9-5DEA-4ED6-9A0C-04B12AC1619E}" type="slidenum">
              <a:rPr lang="en-US" smtClean="0"/>
              <a:pPr/>
              <a:t>10</a:t>
            </a:fld>
            <a:endParaRPr lang="en-US" dirty="0"/>
          </a:p>
        </p:txBody>
      </p:sp>
      <p:sp>
        <p:nvSpPr>
          <p:cNvPr id="3" name="TextBox 2"/>
          <p:cNvSpPr txBox="1"/>
          <p:nvPr/>
        </p:nvSpPr>
        <p:spPr>
          <a:xfrm>
            <a:off x="152400" y="152400"/>
            <a:ext cx="8839200" cy="369332"/>
          </a:xfrm>
          <a:prstGeom prst="rect">
            <a:avLst/>
          </a:prstGeom>
          <a:noFill/>
        </p:spPr>
        <p:txBody>
          <a:bodyPr wrap="square" rtlCol="0">
            <a:spAutoFit/>
          </a:bodyPr>
          <a:lstStyle/>
          <a:p>
            <a:endParaRPr lang="en-US" dirty="0"/>
          </a:p>
        </p:txBody>
      </p:sp>
      <p:graphicFrame>
        <p:nvGraphicFramePr>
          <p:cNvPr id="171013" name="Object 5"/>
          <p:cNvGraphicFramePr>
            <a:graphicFrameLocks noChangeAspect="1"/>
          </p:cNvGraphicFramePr>
          <p:nvPr/>
        </p:nvGraphicFramePr>
        <p:xfrm>
          <a:off x="271463" y="295275"/>
          <a:ext cx="8601075" cy="6267450"/>
        </p:xfrm>
        <a:graphic>
          <a:graphicData uri="http://schemas.openxmlformats.org/presentationml/2006/ole">
            <p:oleObj spid="_x0000_s171013" name="Worksheet" r:id="rId4" imgW="8601024" imgH="6267431" progId="Excel.Sheet.8">
              <p:link updateAutomatic="1"/>
            </p:oleObj>
          </a:graphicData>
        </a:graphic>
      </p:graphicFrame>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F8A41F9-5DEA-4ED6-9A0C-04B12AC1619E}" type="slidenum">
              <a:rPr lang="en-US" smtClean="0"/>
              <a:pPr/>
              <a:t>11</a:t>
            </a:fld>
            <a:endParaRPr lang="en-US" dirty="0"/>
          </a:p>
        </p:txBody>
      </p:sp>
      <p:graphicFrame>
        <p:nvGraphicFramePr>
          <p:cNvPr id="202754" name="Object 2"/>
          <p:cNvGraphicFramePr>
            <a:graphicFrameLocks noChangeAspect="1"/>
          </p:cNvGraphicFramePr>
          <p:nvPr/>
        </p:nvGraphicFramePr>
        <p:xfrm>
          <a:off x="304800" y="381000"/>
          <a:ext cx="8458200" cy="3416300"/>
        </p:xfrm>
        <a:graphic>
          <a:graphicData uri="http://schemas.openxmlformats.org/presentationml/2006/ole">
            <p:oleObj spid="_x0000_s202754" name="Worksheet" r:id="rId3" imgW="10239392" imgH="3800392" progId="Excel.Sheet.8">
              <p:link updateAutomatic="1"/>
            </p:oleObj>
          </a:graphicData>
        </a:graphic>
      </p:graphicFrame>
      <p:sp>
        <p:nvSpPr>
          <p:cNvPr id="4" name="TextBox 3"/>
          <p:cNvSpPr txBox="1"/>
          <p:nvPr/>
        </p:nvSpPr>
        <p:spPr>
          <a:xfrm>
            <a:off x="533400" y="3886200"/>
            <a:ext cx="8153400" cy="2800767"/>
          </a:xfrm>
          <a:prstGeom prst="rect">
            <a:avLst/>
          </a:prstGeom>
          <a:noFill/>
        </p:spPr>
        <p:txBody>
          <a:bodyPr wrap="square" rtlCol="0">
            <a:spAutoFit/>
          </a:bodyPr>
          <a:lstStyle/>
          <a:p>
            <a:r>
              <a:rPr lang="en-US" sz="1600" dirty="0" smtClean="0"/>
              <a:t>Two highest costs are the HP Switches and  the HP C7000 Blade Center: $91,000 and $93,000</a:t>
            </a:r>
          </a:p>
          <a:p>
            <a:r>
              <a:rPr lang="en-US" sz="1600" dirty="0" smtClean="0"/>
              <a:t>Carepaqs for HP hardware replacement is:  $32,000.  Switches 5 year and C7000 3 year.  </a:t>
            </a:r>
          </a:p>
          <a:p>
            <a:r>
              <a:rPr lang="en-US" sz="1600" dirty="0" smtClean="0"/>
              <a:t>VMWare Enterprise Plus 8 CPU licensing: $32,000 first year</a:t>
            </a:r>
          </a:p>
          <a:p>
            <a:r>
              <a:rPr lang="en-US" sz="1600" dirty="0" smtClean="0"/>
              <a:t>Microsoft Data Center 8 CPU licensing: $15,000 for years 1-3.</a:t>
            </a:r>
          </a:p>
          <a:p>
            <a:endParaRPr lang="en-US" sz="1600" dirty="0" smtClean="0"/>
          </a:p>
          <a:p>
            <a:r>
              <a:rPr lang="en-US" sz="1600" dirty="0" smtClean="0"/>
              <a:t>This solution touches many aspects of the network.   It increases performance, fault tolerance, reliability.    The cost includes 9 areas of the network from power, infrastructure, blade center, licensing, fax solution, and backup solution</a:t>
            </a:r>
          </a:p>
          <a:p>
            <a:endParaRPr lang="en-US" sz="1600" dirty="0" smtClean="0"/>
          </a:p>
          <a:p>
            <a:r>
              <a:rPr lang="en-US" sz="1600" dirty="0" smtClean="0"/>
              <a:t>I cover ROI for the hardware and software in detail</a:t>
            </a:r>
            <a:r>
              <a:rPr lang="en-US" sz="1600" dirty="0" smtClean="0"/>
              <a:t>.</a:t>
            </a:r>
          </a:p>
          <a:p>
            <a:r>
              <a:rPr lang="en-US" sz="1600" dirty="0" smtClean="0"/>
              <a:t>Fifth Blade with 64GB per blade:  add about $24,000 to the price with software licenses</a:t>
            </a:r>
            <a:endParaRPr lang="en-US" sz="1600" dirty="0" smtClean="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F8A41F9-5DEA-4ED6-9A0C-04B12AC1619E}" type="slidenum">
              <a:rPr lang="en-US" smtClean="0"/>
              <a:pPr/>
              <a:t>12</a:t>
            </a:fld>
            <a:endParaRPr lang="en-US" dirty="0"/>
          </a:p>
        </p:txBody>
      </p:sp>
      <p:sp>
        <p:nvSpPr>
          <p:cNvPr id="3" name="TextBox 2"/>
          <p:cNvSpPr txBox="1"/>
          <p:nvPr/>
        </p:nvSpPr>
        <p:spPr>
          <a:xfrm>
            <a:off x="381000" y="609600"/>
            <a:ext cx="8534400" cy="923330"/>
          </a:xfrm>
          <a:prstGeom prst="rect">
            <a:avLst/>
          </a:prstGeom>
          <a:noFill/>
        </p:spPr>
        <p:txBody>
          <a:bodyPr wrap="square" rtlCol="0">
            <a:spAutoFit/>
          </a:bodyPr>
          <a:lstStyle/>
          <a:p>
            <a:r>
              <a:rPr lang="en-US" dirty="0" smtClean="0"/>
              <a:t>The following pages gives a short description of each phase.  </a:t>
            </a:r>
          </a:p>
          <a:p>
            <a:endParaRPr lang="en-US" dirty="0" smtClean="0"/>
          </a:p>
          <a:p>
            <a:r>
              <a:rPr lang="en-US" dirty="0" smtClean="0"/>
              <a:t>The pages after give a detailed review of each phase.</a:t>
            </a: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F8A41F9-5DEA-4ED6-9A0C-04B12AC1619E}" type="slidenum">
              <a:rPr lang="en-US" smtClean="0"/>
              <a:pPr/>
              <a:t>13</a:t>
            </a:fld>
            <a:endParaRPr lang="en-US" dirty="0"/>
          </a:p>
        </p:txBody>
      </p:sp>
      <p:graphicFrame>
        <p:nvGraphicFramePr>
          <p:cNvPr id="173058" name="Object 2"/>
          <p:cNvGraphicFramePr>
            <a:graphicFrameLocks noChangeAspect="1"/>
          </p:cNvGraphicFramePr>
          <p:nvPr/>
        </p:nvGraphicFramePr>
        <p:xfrm>
          <a:off x="52388" y="228600"/>
          <a:ext cx="8601075" cy="981075"/>
        </p:xfrm>
        <a:graphic>
          <a:graphicData uri="http://schemas.openxmlformats.org/presentationml/2006/ole">
            <p:oleObj spid="_x0000_s173058" name="Worksheet" r:id="rId3" imgW="8601024" imgH="981034" progId="Excel.Sheet.8">
              <p:link updateAutomatic="1"/>
            </p:oleObj>
          </a:graphicData>
        </a:graphic>
      </p:graphicFrame>
      <p:graphicFrame>
        <p:nvGraphicFramePr>
          <p:cNvPr id="173059" name="Object 3"/>
          <p:cNvGraphicFramePr>
            <a:graphicFrameLocks noChangeAspect="1"/>
          </p:cNvGraphicFramePr>
          <p:nvPr/>
        </p:nvGraphicFramePr>
        <p:xfrm>
          <a:off x="117475" y="1300163"/>
          <a:ext cx="9061450" cy="3571875"/>
        </p:xfrm>
        <a:graphic>
          <a:graphicData uri="http://schemas.openxmlformats.org/presentationml/2006/ole">
            <p:oleObj spid="_x0000_s173059" name="Worksheet" r:id="rId4" imgW="11306192" imgH="2924189" progId="Excel.Sheet.8">
              <p:link updateAutomatic="1"/>
            </p:oleObj>
          </a:graphicData>
        </a:graphic>
      </p:graphicFrame>
      <p:sp>
        <p:nvSpPr>
          <p:cNvPr id="5" name="TextBox 4"/>
          <p:cNvSpPr txBox="1"/>
          <p:nvPr/>
        </p:nvSpPr>
        <p:spPr>
          <a:xfrm>
            <a:off x="457200" y="5105400"/>
            <a:ext cx="8305800" cy="830997"/>
          </a:xfrm>
          <a:prstGeom prst="rect">
            <a:avLst/>
          </a:prstGeom>
          <a:noFill/>
        </p:spPr>
        <p:txBody>
          <a:bodyPr wrap="square" rtlCol="0">
            <a:spAutoFit/>
          </a:bodyPr>
          <a:lstStyle/>
          <a:p>
            <a:r>
              <a:rPr lang="en-US" sz="1600" dirty="0" smtClean="0"/>
              <a:t>Phase 1: Upgrade UPS to 16kVA N+1, replace backplanes to support C7000 blade center, replace PDU power strips and cords.   All hardware will run 208V/240V instead of 120V.  This will reduce the current load.   Replace PDU and power cords to every component on the network.   </a:t>
            </a:r>
            <a:endParaRPr lang="en-US" sz="16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F8A41F9-5DEA-4ED6-9A0C-04B12AC1619E}" type="slidenum">
              <a:rPr lang="en-US" smtClean="0"/>
              <a:pPr/>
              <a:t>14</a:t>
            </a:fld>
            <a:endParaRPr lang="en-US" dirty="0"/>
          </a:p>
        </p:txBody>
      </p:sp>
      <p:graphicFrame>
        <p:nvGraphicFramePr>
          <p:cNvPr id="174085" name="Object 5"/>
          <p:cNvGraphicFramePr>
            <a:graphicFrameLocks noChangeAspect="1"/>
          </p:cNvGraphicFramePr>
          <p:nvPr/>
        </p:nvGraphicFramePr>
        <p:xfrm>
          <a:off x="-117475" y="157163"/>
          <a:ext cx="9304338" cy="5094287"/>
        </p:xfrm>
        <a:graphic>
          <a:graphicData uri="http://schemas.openxmlformats.org/presentationml/2006/ole">
            <p:oleObj spid="_x0000_s174085" name="Worksheet" r:id="rId3" imgW="11306192" imgH="4381555" progId="Excel.Sheet.8">
              <p:link updateAutomatic="1"/>
            </p:oleObj>
          </a:graphicData>
        </a:graphic>
      </p:graphicFrame>
      <p:sp>
        <p:nvSpPr>
          <p:cNvPr id="5" name="TextBox 4"/>
          <p:cNvSpPr txBox="1"/>
          <p:nvPr/>
        </p:nvSpPr>
        <p:spPr>
          <a:xfrm>
            <a:off x="304800" y="5486400"/>
            <a:ext cx="8305800" cy="1200329"/>
          </a:xfrm>
          <a:prstGeom prst="rect">
            <a:avLst/>
          </a:prstGeom>
          <a:noFill/>
        </p:spPr>
        <p:txBody>
          <a:bodyPr wrap="square" rtlCol="0">
            <a:spAutoFit/>
          </a:bodyPr>
          <a:lstStyle/>
          <a:p>
            <a:r>
              <a:rPr lang="en-US" dirty="0" smtClean="0"/>
              <a:t>Phase 2: Gigabit to every user and printer, 40-80Gbps switch to switch to C7000 Blade Center.  Armored fiber backbone from 2</a:t>
            </a:r>
            <a:r>
              <a:rPr lang="en-US" baseline="30000" dirty="0" smtClean="0"/>
              <a:t>nd</a:t>
            </a:r>
            <a:r>
              <a:rPr lang="en-US" dirty="0" smtClean="0"/>
              <a:t> to 3</a:t>
            </a:r>
            <a:r>
              <a:rPr lang="en-US" baseline="30000" dirty="0" smtClean="0"/>
              <a:t>rd</a:t>
            </a:r>
            <a:r>
              <a:rPr lang="en-US" dirty="0" smtClean="0"/>
              <a:t> floor.  Direct access connection cabling in server room to reduce cost of fiber connections and still maintain 10 Gbps links.  This is the backbone that connects users to the C7000 Blade Center.  </a:t>
            </a:r>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F8A41F9-5DEA-4ED6-9A0C-04B12AC1619E}" type="slidenum">
              <a:rPr lang="en-US" smtClean="0"/>
              <a:pPr/>
              <a:t>15</a:t>
            </a:fld>
            <a:endParaRPr lang="en-US" dirty="0"/>
          </a:p>
        </p:txBody>
      </p:sp>
      <p:graphicFrame>
        <p:nvGraphicFramePr>
          <p:cNvPr id="175109" name="Object 5"/>
          <p:cNvGraphicFramePr>
            <a:graphicFrameLocks noChangeAspect="1"/>
          </p:cNvGraphicFramePr>
          <p:nvPr/>
        </p:nvGraphicFramePr>
        <p:xfrm>
          <a:off x="0" y="914400"/>
          <a:ext cx="8980488" cy="3810000"/>
        </p:xfrm>
        <a:graphic>
          <a:graphicData uri="http://schemas.openxmlformats.org/presentationml/2006/ole">
            <p:oleObj spid="_x0000_s175109" name="Worksheet" r:id="rId3" imgW="11306192" imgH="3248138" progId="Excel.Sheet.8">
              <p:link updateAutomatic="1"/>
            </p:oleObj>
          </a:graphicData>
        </a:graphic>
      </p:graphicFrame>
      <p:sp>
        <p:nvSpPr>
          <p:cNvPr id="6" name="TextBox 5"/>
          <p:cNvSpPr txBox="1"/>
          <p:nvPr/>
        </p:nvSpPr>
        <p:spPr>
          <a:xfrm>
            <a:off x="304800" y="5029200"/>
            <a:ext cx="6477000" cy="1600438"/>
          </a:xfrm>
          <a:prstGeom prst="rect">
            <a:avLst/>
          </a:prstGeom>
          <a:noFill/>
        </p:spPr>
        <p:txBody>
          <a:bodyPr wrap="square" rtlCol="0">
            <a:spAutoFit/>
          </a:bodyPr>
          <a:lstStyle/>
          <a:p>
            <a:pPr>
              <a:buFont typeface="Arial" pitchFamily="34" charset="0"/>
              <a:buChar char="•"/>
            </a:pPr>
            <a:r>
              <a:rPr lang="en-US" sz="1400" dirty="0" smtClean="0"/>
              <a:t>Phase 3: Approx. $23,000 for 5 year Carepaq on the three switches.</a:t>
            </a:r>
          </a:p>
          <a:p>
            <a:pPr>
              <a:buFont typeface="Arial" pitchFamily="34" charset="0"/>
              <a:buChar char="•"/>
            </a:pPr>
            <a:r>
              <a:rPr lang="en-US" sz="1400" dirty="0" smtClean="0"/>
              <a:t>Average Carepaq cost per switch per year: $1520</a:t>
            </a:r>
          </a:p>
          <a:p>
            <a:pPr>
              <a:buFont typeface="Arial" pitchFamily="34" charset="0"/>
              <a:buChar char="•"/>
            </a:pPr>
            <a:r>
              <a:rPr lang="en-US" sz="1400" dirty="0" smtClean="0"/>
              <a:t>7-10 year life expectancy on these switches.  These switches should last longer</a:t>
            </a:r>
          </a:p>
          <a:p>
            <a:pPr>
              <a:buFont typeface="Arial" pitchFamily="34" charset="0"/>
              <a:buChar char="•"/>
            </a:pPr>
            <a:r>
              <a:rPr lang="en-US" sz="1400" dirty="0" smtClean="0"/>
              <a:t>New IRF and distributive routing protocols for high availability failover</a:t>
            </a:r>
          </a:p>
          <a:p>
            <a:pPr>
              <a:buFont typeface="Arial" pitchFamily="34" charset="0"/>
              <a:buChar char="•"/>
            </a:pPr>
            <a:r>
              <a:rPr lang="en-US" sz="1400" dirty="0" smtClean="0"/>
              <a:t>No temperature or bandwidth limitation of previous switches</a:t>
            </a:r>
          </a:p>
          <a:p>
            <a:pPr>
              <a:buFont typeface="Arial" pitchFamily="34" charset="0"/>
              <a:buChar char="•"/>
            </a:pPr>
            <a:r>
              <a:rPr lang="en-US" sz="1400" dirty="0" smtClean="0"/>
              <a:t>1 Gbps users and printers, 10 Gbps trunks for switch to switch and switch to servers or C7000 Blade Center</a:t>
            </a:r>
            <a:endParaRPr lang="en-US" sz="1400" dirty="0"/>
          </a:p>
        </p:txBody>
      </p:sp>
      <p:sp>
        <p:nvSpPr>
          <p:cNvPr id="7" name="TextBox 6"/>
          <p:cNvSpPr txBox="1"/>
          <p:nvPr/>
        </p:nvSpPr>
        <p:spPr>
          <a:xfrm>
            <a:off x="381000" y="228600"/>
            <a:ext cx="8305800" cy="338554"/>
          </a:xfrm>
          <a:prstGeom prst="rect">
            <a:avLst/>
          </a:prstGeom>
          <a:noFill/>
        </p:spPr>
        <p:txBody>
          <a:bodyPr wrap="square" rtlCol="0">
            <a:spAutoFit/>
          </a:bodyPr>
          <a:lstStyle/>
          <a:p>
            <a:r>
              <a:rPr lang="en-US" sz="1600" dirty="0" smtClean="0"/>
              <a:t>New network switches.  They will connect users to the C7000 Blade Center or current servers.   </a:t>
            </a:r>
            <a:endParaRPr lang="en-US" sz="160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F8A41F9-5DEA-4ED6-9A0C-04B12AC1619E}" type="slidenum">
              <a:rPr lang="en-US" smtClean="0"/>
              <a:pPr/>
              <a:t>16</a:t>
            </a:fld>
            <a:endParaRPr lang="en-US" dirty="0"/>
          </a:p>
        </p:txBody>
      </p:sp>
      <p:graphicFrame>
        <p:nvGraphicFramePr>
          <p:cNvPr id="176131" name="Object 3"/>
          <p:cNvGraphicFramePr>
            <a:graphicFrameLocks noChangeAspect="1"/>
          </p:cNvGraphicFramePr>
          <p:nvPr/>
        </p:nvGraphicFramePr>
        <p:xfrm>
          <a:off x="74612" y="228600"/>
          <a:ext cx="9069388" cy="3733800"/>
        </p:xfrm>
        <a:graphic>
          <a:graphicData uri="http://schemas.openxmlformats.org/presentationml/2006/ole">
            <p:oleObj spid="_x0000_s176131" name="Worksheet" r:id="rId4" imgW="11306192" imgH="1628662" progId="Excel.Sheet.8">
              <p:link updateAutomatic="1"/>
            </p:oleObj>
          </a:graphicData>
        </a:graphic>
      </p:graphicFrame>
      <p:sp>
        <p:nvSpPr>
          <p:cNvPr id="5" name="TextBox 4"/>
          <p:cNvSpPr txBox="1"/>
          <p:nvPr/>
        </p:nvSpPr>
        <p:spPr>
          <a:xfrm>
            <a:off x="533400" y="4191000"/>
            <a:ext cx="8305800" cy="2031325"/>
          </a:xfrm>
          <a:prstGeom prst="rect">
            <a:avLst/>
          </a:prstGeom>
          <a:noFill/>
        </p:spPr>
        <p:txBody>
          <a:bodyPr wrap="square" rtlCol="0">
            <a:spAutoFit/>
          </a:bodyPr>
          <a:lstStyle/>
          <a:p>
            <a:r>
              <a:rPr lang="en-US" dirty="0" smtClean="0"/>
              <a:t>Phase 4:This adds the third enclosure to the SAN, allows all servers to be moved to the SAN, expansion space for Windows 2008 OS partition, larger paging file volume, VMWare partition, other virtual server expansion space.   Fourth enclosure can be added.  We can also upgrade the 300GB drives to 600GB drives.   The SAN is the storage for the C7000.   It holds all your applications and data.   It will allow the virtual servers to be loaded.   The C7000 is your server solution.  The SAN is your storage solution.  </a:t>
            </a:r>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F8A41F9-5DEA-4ED6-9A0C-04B12AC1619E}" type="slidenum">
              <a:rPr lang="en-US" smtClean="0"/>
              <a:pPr/>
              <a:t>17</a:t>
            </a:fld>
            <a:endParaRPr lang="en-US" dirty="0"/>
          </a:p>
        </p:txBody>
      </p:sp>
      <p:graphicFrame>
        <p:nvGraphicFramePr>
          <p:cNvPr id="177155" name="Object 3"/>
          <p:cNvGraphicFramePr>
            <a:graphicFrameLocks noChangeAspect="1"/>
          </p:cNvGraphicFramePr>
          <p:nvPr/>
        </p:nvGraphicFramePr>
        <p:xfrm>
          <a:off x="38100" y="155575"/>
          <a:ext cx="9069388" cy="5788025"/>
        </p:xfrm>
        <a:graphic>
          <a:graphicData uri="http://schemas.openxmlformats.org/presentationml/2006/ole">
            <p:oleObj spid="_x0000_s177155" name="Worksheet" r:id="rId3" imgW="11306192" imgH="8267594" progId="Excel.Sheet.8">
              <p:link updateAutomatic="1"/>
            </p:oleObj>
          </a:graphicData>
        </a:graphic>
      </p:graphicFrame>
      <p:sp>
        <p:nvSpPr>
          <p:cNvPr id="4" name="TextBox 3"/>
          <p:cNvSpPr txBox="1"/>
          <p:nvPr/>
        </p:nvSpPr>
        <p:spPr>
          <a:xfrm>
            <a:off x="381000" y="6248400"/>
            <a:ext cx="8153400" cy="369332"/>
          </a:xfrm>
          <a:prstGeom prst="rect">
            <a:avLst/>
          </a:prstGeom>
          <a:noFill/>
        </p:spPr>
        <p:txBody>
          <a:bodyPr wrap="square" rtlCol="0">
            <a:spAutoFit/>
          </a:bodyPr>
          <a:lstStyle/>
          <a:p>
            <a:r>
              <a:rPr lang="en-US" dirty="0" smtClean="0"/>
              <a:t>Phase 5: Details of the C7000 Blade Center later on in presentation</a:t>
            </a:r>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F8A41F9-5DEA-4ED6-9A0C-04B12AC1619E}" type="slidenum">
              <a:rPr lang="en-US" smtClean="0"/>
              <a:pPr/>
              <a:t>18</a:t>
            </a:fld>
            <a:endParaRPr lang="en-US" dirty="0"/>
          </a:p>
        </p:txBody>
      </p:sp>
      <p:sp>
        <p:nvSpPr>
          <p:cNvPr id="4" name="TextBox 3"/>
          <p:cNvSpPr txBox="1"/>
          <p:nvPr/>
        </p:nvSpPr>
        <p:spPr>
          <a:xfrm>
            <a:off x="457200" y="3581400"/>
            <a:ext cx="8305800" cy="3046988"/>
          </a:xfrm>
          <a:prstGeom prst="rect">
            <a:avLst/>
          </a:prstGeom>
          <a:noFill/>
        </p:spPr>
        <p:txBody>
          <a:bodyPr wrap="square" rtlCol="0">
            <a:spAutoFit/>
          </a:bodyPr>
          <a:lstStyle/>
          <a:p>
            <a:r>
              <a:rPr lang="en-US" sz="1600" dirty="0" smtClean="0"/>
              <a:t>Phase 6: VMWare is 8 CPU with management suite and 1 year support.  The two zero line entries, 3 and 4, would be for extra blades.  Each additional blade would add two Enterprise Plus licenses and one support license, approx $8200 per dual CPU blade.   This would give us unlimited virtual servers across the entire blade center.   </a:t>
            </a:r>
          </a:p>
          <a:p>
            <a:endParaRPr lang="en-US" sz="1600" dirty="0" smtClean="0"/>
          </a:p>
          <a:p>
            <a:r>
              <a:rPr lang="en-US" sz="1600" dirty="0" smtClean="0"/>
              <a:t>The limitations for new virtual servers would </a:t>
            </a:r>
            <a:r>
              <a:rPr lang="en-US" sz="1600" dirty="0" smtClean="0"/>
              <a:t>be RAM and </a:t>
            </a:r>
            <a:r>
              <a:rPr lang="en-US" sz="1600" dirty="0" smtClean="0"/>
              <a:t>SAN space.   I have planned for 4 new servers.   Application servers don’t need to have much data space.   We would use current LUN volumes for data.   VMWare allows us to fully use the C7000 hardware resources.   It manages what resources a virtual server can use.  It optimizes the CPU cores, RAM, network bandwidth.   We can have up to 8 virtual servers per blade.  One physical server box is one server install only.   This leverages the hardware for better return on investment, which I cover later in the presentation.</a:t>
            </a:r>
            <a:endParaRPr lang="en-US" sz="1600" dirty="0"/>
          </a:p>
        </p:txBody>
      </p:sp>
      <p:graphicFrame>
        <p:nvGraphicFramePr>
          <p:cNvPr id="178180" name="Object 4"/>
          <p:cNvGraphicFramePr>
            <a:graphicFrameLocks noChangeAspect="1"/>
          </p:cNvGraphicFramePr>
          <p:nvPr/>
        </p:nvGraphicFramePr>
        <p:xfrm>
          <a:off x="196850" y="304800"/>
          <a:ext cx="8826500" cy="2514600"/>
        </p:xfrm>
        <a:graphic>
          <a:graphicData uri="http://schemas.openxmlformats.org/presentationml/2006/ole">
            <p:oleObj spid="_x0000_s178180" name="Worksheet" r:id="rId4" imgW="11306192" imgH="1962068" progId="Excel.Sheet.8">
              <p:link updateAutomatic="1"/>
            </p:oleObj>
          </a:graphicData>
        </a:graphic>
      </p:graphicFrame>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F8A41F9-5DEA-4ED6-9A0C-04B12AC1619E}" type="slidenum">
              <a:rPr lang="en-US" smtClean="0"/>
              <a:pPr/>
              <a:t>19</a:t>
            </a:fld>
            <a:endParaRPr lang="en-US" dirty="0"/>
          </a:p>
        </p:txBody>
      </p:sp>
      <p:graphicFrame>
        <p:nvGraphicFramePr>
          <p:cNvPr id="179205" name="Object 5"/>
          <p:cNvGraphicFramePr>
            <a:graphicFrameLocks noChangeAspect="1"/>
          </p:cNvGraphicFramePr>
          <p:nvPr/>
        </p:nvGraphicFramePr>
        <p:xfrm>
          <a:off x="41275" y="538163"/>
          <a:ext cx="9061450" cy="4179887"/>
        </p:xfrm>
        <a:graphic>
          <a:graphicData uri="http://schemas.openxmlformats.org/presentationml/2006/ole">
            <p:oleObj spid="_x0000_s179205" name="Worksheet" r:id="rId3" imgW="11306192" imgH="3629096" progId="Excel.Sheet.8">
              <p:link updateAutomatic="1"/>
            </p:oleObj>
          </a:graphicData>
        </a:graphic>
      </p:graphicFrame>
      <p:sp>
        <p:nvSpPr>
          <p:cNvPr id="5" name="TextBox 4"/>
          <p:cNvSpPr txBox="1"/>
          <p:nvPr/>
        </p:nvSpPr>
        <p:spPr>
          <a:xfrm>
            <a:off x="533400" y="4953000"/>
            <a:ext cx="8305800" cy="1600438"/>
          </a:xfrm>
          <a:prstGeom prst="rect">
            <a:avLst/>
          </a:prstGeom>
          <a:noFill/>
        </p:spPr>
        <p:txBody>
          <a:bodyPr wrap="square" rtlCol="0">
            <a:spAutoFit/>
          </a:bodyPr>
          <a:lstStyle/>
          <a:p>
            <a:r>
              <a:rPr lang="en-US" sz="1400" dirty="0" smtClean="0"/>
              <a:t>Phase 7: Upgrade all standard Windows servers to Data Center licensing.   Data Center is CPU based licensing.  We no longer license each server.  We can run as many virtual sessions of Windows as we want.   Exchange will have 3 virtual server sessions, SQL will have 2 virtual sessions for load balancing and fail over.   If we add blade 5, VMWare and Microsoft Data Center licensing will load balance to the new blade.    We can setup rules on how this is accomplished.   We license per CPU not server.    We save on licensing costs till we add new blades.</a:t>
            </a:r>
          </a:p>
          <a:p>
            <a:endParaRPr lang="en-US" sz="1400" dirty="0" smtClean="0"/>
          </a:p>
          <a:p>
            <a:r>
              <a:rPr lang="en-US" sz="1400" dirty="0" smtClean="0"/>
              <a:t>This will be explained in detail later in the presentation.</a:t>
            </a:r>
            <a:endParaRPr lang="en-US" sz="1400"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F8A41F9-5DEA-4ED6-9A0C-04B12AC1619E}" type="slidenum">
              <a:rPr lang="en-US" smtClean="0"/>
              <a:pPr/>
              <a:t>20</a:t>
            </a:fld>
            <a:endParaRPr lang="en-US" dirty="0"/>
          </a:p>
        </p:txBody>
      </p:sp>
      <p:graphicFrame>
        <p:nvGraphicFramePr>
          <p:cNvPr id="180227" name="Object 3"/>
          <p:cNvGraphicFramePr>
            <a:graphicFrameLocks noChangeAspect="1"/>
          </p:cNvGraphicFramePr>
          <p:nvPr/>
        </p:nvGraphicFramePr>
        <p:xfrm>
          <a:off x="-39688" y="463550"/>
          <a:ext cx="9223376" cy="2501900"/>
        </p:xfrm>
        <a:graphic>
          <a:graphicData uri="http://schemas.openxmlformats.org/presentationml/2006/ole">
            <p:oleObj spid="_x0000_s180227" name="Worksheet" r:id="rId3" imgW="11306192" imgH="1800228" progId="Excel.Sheet.8">
              <p:link updateAutomatic="1"/>
            </p:oleObj>
          </a:graphicData>
        </a:graphic>
      </p:graphicFrame>
      <p:sp>
        <p:nvSpPr>
          <p:cNvPr id="5" name="TextBox 4"/>
          <p:cNvSpPr txBox="1"/>
          <p:nvPr/>
        </p:nvSpPr>
        <p:spPr>
          <a:xfrm>
            <a:off x="457200" y="3505200"/>
            <a:ext cx="8153400" cy="2062103"/>
          </a:xfrm>
          <a:prstGeom prst="rect">
            <a:avLst/>
          </a:prstGeom>
          <a:noFill/>
        </p:spPr>
        <p:txBody>
          <a:bodyPr wrap="square" rtlCol="0">
            <a:spAutoFit/>
          </a:bodyPr>
          <a:lstStyle/>
          <a:p>
            <a:r>
              <a:rPr lang="en-US" sz="1600" dirty="0" smtClean="0"/>
              <a:t>Phase 8:  This is the GFI Faxmaker fax solution. This includes 3 years of hardware and software support.   This solution will run under VMWare as a virtual server.   We can install it in its own server partition.   The FoIP (Fax over IP) solution allows the virtual server to communicate with the fax modem appliance on the network.   Active Directory/Exchange based Fax solution.   DID numbers have been assigned to every user.    Rules for inbound faxes to printers and to fax groups will be configured.  </a:t>
            </a:r>
          </a:p>
          <a:p>
            <a:endParaRPr lang="en-US" sz="1600" dirty="0" smtClean="0"/>
          </a:p>
          <a:p>
            <a:r>
              <a:rPr lang="en-US" sz="1600" dirty="0" smtClean="0"/>
              <a:t>This will replace the physical fax machines.   </a:t>
            </a:r>
            <a:endParaRPr lang="en-US" sz="1600"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F8A41F9-5DEA-4ED6-9A0C-04B12AC1619E}" type="slidenum">
              <a:rPr lang="en-US" smtClean="0"/>
              <a:pPr/>
              <a:t>21</a:t>
            </a:fld>
            <a:endParaRPr lang="en-US" dirty="0"/>
          </a:p>
        </p:txBody>
      </p:sp>
      <p:sp>
        <p:nvSpPr>
          <p:cNvPr id="5" name="TextBox 4"/>
          <p:cNvSpPr txBox="1"/>
          <p:nvPr/>
        </p:nvSpPr>
        <p:spPr>
          <a:xfrm>
            <a:off x="0" y="3276600"/>
            <a:ext cx="8839200" cy="3046988"/>
          </a:xfrm>
          <a:prstGeom prst="rect">
            <a:avLst/>
          </a:prstGeom>
          <a:noFill/>
        </p:spPr>
        <p:txBody>
          <a:bodyPr wrap="square" rtlCol="0">
            <a:spAutoFit/>
          </a:bodyPr>
          <a:lstStyle/>
          <a:p>
            <a:r>
              <a:rPr lang="en-US" sz="1600" dirty="0" smtClean="0"/>
              <a:t>Phase 9:  This is our tape backup solution.   Arcserve Host Base VM licensing allows for unlimited servers running on the C7000 to be backed up.   We have a single Exchange agent to backup Exchange.  We only need to backup one Exchange server out of the three, since they are the same.   It includes the base and agents for the ML350 G5 hosting the tape drives.   We can add two more tape drives to the ML350G5.  </a:t>
            </a:r>
          </a:p>
          <a:p>
            <a:endParaRPr lang="en-US" sz="1600" dirty="0" smtClean="0"/>
          </a:p>
          <a:p>
            <a:r>
              <a:rPr lang="en-US" sz="1600" dirty="0" smtClean="0"/>
              <a:t>Only new purchase would be for a new blade: $1190.   We are covered for every virtual server running, Exchange.  SQL maintenance does nightly dumps for recovery.   See the Arcserve section at the end of the project.</a:t>
            </a:r>
          </a:p>
          <a:p>
            <a:endParaRPr lang="en-US" sz="1600" dirty="0" smtClean="0"/>
          </a:p>
          <a:p>
            <a:r>
              <a:rPr lang="en-US" sz="1600" dirty="0" smtClean="0"/>
              <a:t>The only extra client and open files agent is for the ML350G5 because it is a separate server outside the C7000.</a:t>
            </a:r>
          </a:p>
          <a:p>
            <a:endParaRPr lang="en-US" sz="1600" dirty="0" smtClean="0"/>
          </a:p>
        </p:txBody>
      </p:sp>
      <p:graphicFrame>
        <p:nvGraphicFramePr>
          <p:cNvPr id="181255" name="Object 7"/>
          <p:cNvGraphicFramePr>
            <a:graphicFrameLocks noChangeAspect="1"/>
          </p:cNvGraphicFramePr>
          <p:nvPr/>
        </p:nvGraphicFramePr>
        <p:xfrm>
          <a:off x="0" y="228600"/>
          <a:ext cx="9058275" cy="2590800"/>
        </p:xfrm>
        <a:graphic>
          <a:graphicData uri="http://schemas.openxmlformats.org/presentationml/2006/ole">
            <p:oleObj spid="_x0000_s181255" name="Worksheet" r:id="rId3" imgW="9058224" imgH="1790772" progId="Excel.Sheet.8">
              <p:link updateAutomatic="1"/>
            </p:oleObj>
          </a:graphicData>
        </a:graphic>
      </p:graphicFrame>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F8A41F9-5DEA-4ED6-9A0C-04B12AC1619E}" type="slidenum">
              <a:rPr lang="en-US" smtClean="0"/>
              <a:pPr/>
              <a:t>22</a:t>
            </a:fld>
            <a:endParaRPr lang="en-US" dirty="0"/>
          </a:p>
        </p:txBody>
      </p:sp>
      <p:sp>
        <p:nvSpPr>
          <p:cNvPr id="3" name="TextBox 2"/>
          <p:cNvSpPr txBox="1"/>
          <p:nvPr/>
        </p:nvSpPr>
        <p:spPr>
          <a:xfrm>
            <a:off x="228600" y="228600"/>
            <a:ext cx="8763000" cy="6740307"/>
          </a:xfrm>
          <a:prstGeom prst="rect">
            <a:avLst/>
          </a:prstGeom>
          <a:noFill/>
        </p:spPr>
        <p:txBody>
          <a:bodyPr wrap="square" rtlCol="0">
            <a:spAutoFit/>
          </a:bodyPr>
          <a:lstStyle/>
          <a:p>
            <a:r>
              <a:rPr lang="en-US" sz="1600" dirty="0" smtClean="0"/>
              <a:t>The component lists are complete.  We looked at everything we would need to complete the Blade Center solution.   HP, Microsoft, VMWare, GFI, Brooktrout, Citrix and other vendors have been involved to provide you a complete listing of components for this project. </a:t>
            </a:r>
          </a:p>
          <a:p>
            <a:endParaRPr lang="en-US" sz="1600" dirty="0" smtClean="0"/>
          </a:p>
          <a:p>
            <a:r>
              <a:rPr lang="en-US" sz="1600" dirty="0" smtClean="0"/>
              <a:t>VMWare and Microsoft are all licensed at the hardware blade level.  Either number of CPUs/Cores or number of blades. Only limitation is RAM and storage.  RAM can be upgraded to 128GB (16 x 8GB) or changed to 256GB (16 x 16GB).   We can increase the SAN to 48 x 600 GB drives, add a second SAN, or replace it with a larger capacity SAN.   We have many options.  CPUs can be upgraded to 12 core AMD Opterons from 8 core.   We can add a second Flex-10 module ($12,000) and increase the blade network bandwidth to 20 Gbps.   We have many upgrade paths to the hardware without changing software. We only add software licenses when we add a blade to the C7000 Blade Center.   I will explain this later on.</a:t>
            </a:r>
          </a:p>
          <a:p>
            <a:endParaRPr lang="en-US" sz="1600" dirty="0" smtClean="0"/>
          </a:p>
          <a:p>
            <a:r>
              <a:rPr lang="en-US" sz="1600" dirty="0" smtClean="0"/>
              <a:t>We have researched down to every power cable, network cable, transceiver, module, power distribution unit.  Bill is working with HP on our discount.  It could be 5%-7%, depending on the programs and HP cash offering.   Other costs should also go down.   Bill Courtney @ IT1Source is also going to quote a buy back of the current file servers and switches.   They still have value.   </a:t>
            </a:r>
          </a:p>
          <a:p>
            <a:endParaRPr lang="en-US" sz="1600" dirty="0" smtClean="0"/>
          </a:p>
          <a:p>
            <a:r>
              <a:rPr lang="en-US" sz="1600" dirty="0" smtClean="0"/>
              <a:t>UPS upgrades are needed for the C7000 power needs.   The network switches give us the 10 Gbps ports for the backbone and C7000 connectivity.   SAN upgrade is required to move the 3 non-SAN servers to the SAN, and room to expand partitions for Windows 2008.</a:t>
            </a:r>
          </a:p>
          <a:p>
            <a:endParaRPr lang="en-US" sz="1600" dirty="0" smtClean="0"/>
          </a:p>
          <a:p>
            <a:r>
              <a:rPr lang="en-US" sz="1600" dirty="0" smtClean="0"/>
              <a:t>CTS estimated labor and amount of CAT 6 cabling.  These will be billed at actual hours and length.   The 150 foot of armored fiber cable allows us to place it on the best path to the 3</a:t>
            </a:r>
            <a:r>
              <a:rPr lang="en-US" sz="1600" baseline="30000" dirty="0" smtClean="0"/>
              <a:t>rd</a:t>
            </a:r>
            <a:r>
              <a:rPr lang="en-US" sz="1600" dirty="0" smtClean="0"/>
              <a:t> floor from the server room.  </a:t>
            </a:r>
          </a:p>
          <a:p>
            <a:endParaRPr lang="en-US" sz="1600" dirty="0" smtClean="0"/>
          </a:p>
          <a:p>
            <a:endParaRPr lang="en-US" sz="1600" dirty="0" smtClean="0"/>
          </a:p>
          <a:p>
            <a:endParaRPr lang="en-US" sz="1600" dirty="0" smtClean="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F8A41F9-5DEA-4ED6-9A0C-04B12AC1619E}" type="slidenum">
              <a:rPr lang="en-US" smtClean="0"/>
              <a:pPr/>
              <a:t>23</a:t>
            </a:fld>
            <a:endParaRPr lang="en-US" dirty="0"/>
          </a:p>
        </p:txBody>
      </p:sp>
      <p:sp>
        <p:nvSpPr>
          <p:cNvPr id="3" name="TextBox 2"/>
          <p:cNvSpPr txBox="1"/>
          <p:nvPr/>
        </p:nvSpPr>
        <p:spPr>
          <a:xfrm>
            <a:off x="228600" y="381000"/>
            <a:ext cx="8686800" cy="5016758"/>
          </a:xfrm>
          <a:prstGeom prst="rect">
            <a:avLst/>
          </a:prstGeom>
          <a:noFill/>
        </p:spPr>
        <p:txBody>
          <a:bodyPr wrap="square" rtlCol="0">
            <a:spAutoFit/>
          </a:bodyPr>
          <a:lstStyle/>
          <a:p>
            <a:r>
              <a:rPr lang="en-US" sz="1600" dirty="0" smtClean="0"/>
              <a:t>This project is a long term solution</a:t>
            </a:r>
          </a:p>
          <a:p>
            <a:endParaRPr lang="en-US" sz="1600" dirty="0" smtClean="0"/>
          </a:p>
          <a:p>
            <a:pPr>
              <a:buFont typeface="Arial" pitchFamily="34" charset="0"/>
              <a:buChar char="•"/>
            </a:pPr>
            <a:r>
              <a:rPr lang="en-US" sz="1600" dirty="0" smtClean="0"/>
              <a:t>Save money over time, the return on investment will be significant</a:t>
            </a:r>
          </a:p>
          <a:p>
            <a:pPr>
              <a:buFont typeface="Arial" pitchFamily="34" charset="0"/>
              <a:buChar char="•"/>
            </a:pPr>
            <a:r>
              <a:rPr lang="en-US" sz="1600" dirty="0" smtClean="0"/>
              <a:t>Fail over and redundancy for the entire network</a:t>
            </a:r>
          </a:p>
          <a:p>
            <a:pPr>
              <a:buFont typeface="Arial" pitchFamily="34" charset="0"/>
              <a:buChar char="•"/>
            </a:pPr>
            <a:r>
              <a:rPr lang="en-US" sz="1600" dirty="0" smtClean="0"/>
              <a:t>Ease of replacement of components</a:t>
            </a:r>
          </a:p>
          <a:p>
            <a:pPr>
              <a:buFont typeface="Arial" pitchFamily="34" charset="0"/>
              <a:buChar char="•"/>
            </a:pPr>
            <a:r>
              <a:rPr lang="en-US" sz="1600" dirty="0" smtClean="0"/>
              <a:t>Migration to a new 8 Gbps SAN or add Active to Active SAN solution</a:t>
            </a:r>
          </a:p>
          <a:p>
            <a:pPr>
              <a:buFont typeface="Arial" pitchFamily="34" charset="0"/>
              <a:buChar char="•"/>
            </a:pPr>
            <a:r>
              <a:rPr lang="en-US" sz="1600" dirty="0" smtClean="0"/>
              <a:t>Reduce server space for second UPS unit in server room</a:t>
            </a:r>
          </a:p>
          <a:p>
            <a:pPr>
              <a:buFont typeface="Arial" pitchFamily="34" charset="0"/>
              <a:buChar char="•"/>
            </a:pPr>
            <a:r>
              <a:rPr lang="en-US" sz="1600" dirty="0" smtClean="0"/>
              <a:t>Give our funding sources and vendors peace of mind that we have a corporate level solution</a:t>
            </a:r>
          </a:p>
          <a:p>
            <a:pPr>
              <a:buFont typeface="Arial" pitchFamily="34" charset="0"/>
              <a:buChar char="•"/>
            </a:pPr>
            <a:r>
              <a:rPr lang="en-US" sz="1600" dirty="0" smtClean="0"/>
              <a:t>Less cabling in the server room to give it a more professional look</a:t>
            </a:r>
          </a:p>
          <a:p>
            <a:pPr>
              <a:buFont typeface="Arial" pitchFamily="34" charset="0"/>
              <a:buChar char="•"/>
            </a:pPr>
            <a:r>
              <a:rPr lang="en-US" sz="1600" dirty="0" smtClean="0"/>
              <a:t>Expand to a disaster recovery site in the future</a:t>
            </a:r>
          </a:p>
          <a:p>
            <a:pPr>
              <a:buFont typeface="Arial" pitchFamily="34" charset="0"/>
              <a:buChar char="•"/>
            </a:pPr>
            <a:r>
              <a:rPr lang="en-US" sz="1600" dirty="0" smtClean="0"/>
              <a:t>Network switches were chosen to match up to the blade center and provide virtual switching environment.</a:t>
            </a:r>
          </a:p>
          <a:p>
            <a:pPr>
              <a:buFont typeface="Arial" pitchFamily="34" charset="0"/>
              <a:buChar char="•"/>
            </a:pPr>
            <a:r>
              <a:rPr lang="en-US" sz="1600" dirty="0" smtClean="0"/>
              <a:t>Save on power and cooling costs </a:t>
            </a:r>
          </a:p>
          <a:p>
            <a:pPr>
              <a:buFont typeface="Arial" pitchFamily="34" charset="0"/>
              <a:buChar char="•"/>
            </a:pPr>
            <a:endParaRPr lang="en-US" sz="1600" dirty="0" smtClean="0"/>
          </a:p>
          <a:p>
            <a:pPr>
              <a:buFont typeface="Arial" pitchFamily="34" charset="0"/>
              <a:buChar char="•"/>
            </a:pPr>
            <a:r>
              <a:rPr lang="en-US" sz="1600" dirty="0" smtClean="0"/>
              <a:t>The initial cost will be higher than we have ever spent.   The cost savings will be seen over time.  </a:t>
            </a:r>
          </a:p>
          <a:p>
            <a:pPr>
              <a:buFont typeface="Arial" pitchFamily="34" charset="0"/>
              <a:buChar char="•"/>
            </a:pPr>
            <a:endParaRPr lang="en-US" sz="1600" dirty="0" smtClean="0"/>
          </a:p>
          <a:p>
            <a:pPr>
              <a:buFont typeface="Arial" pitchFamily="34" charset="0"/>
              <a:buChar char="•"/>
            </a:pPr>
            <a:r>
              <a:rPr lang="en-US" sz="1600" dirty="0" smtClean="0"/>
              <a:t>Yes, this is a long presentation.  It covers a lot of topics.   It covers ROI figures to justify spending all this money.   </a:t>
            </a:r>
          </a:p>
          <a:p>
            <a:pPr>
              <a:buFont typeface="Arial" pitchFamily="34" charset="0"/>
              <a:buChar char="•"/>
            </a:pPr>
            <a:endParaRPr lang="en-US" sz="1600" dirty="0" smtClean="0"/>
          </a:p>
          <a:p>
            <a:pPr>
              <a:buFont typeface="Arial" pitchFamily="34" charset="0"/>
              <a:buChar char="•"/>
            </a:pPr>
            <a:endParaRPr lang="en-US" sz="1600"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F8A41F9-5DEA-4ED6-9A0C-04B12AC1619E}" type="slidenum">
              <a:rPr lang="en-US" smtClean="0"/>
              <a:pPr/>
              <a:t>24</a:t>
            </a:fld>
            <a:endParaRPr lang="en-US" dirty="0"/>
          </a:p>
        </p:txBody>
      </p:sp>
      <p:sp>
        <p:nvSpPr>
          <p:cNvPr id="3" name="TextBox 2"/>
          <p:cNvSpPr txBox="1"/>
          <p:nvPr/>
        </p:nvSpPr>
        <p:spPr>
          <a:xfrm>
            <a:off x="457200" y="533400"/>
            <a:ext cx="8458200" cy="3539430"/>
          </a:xfrm>
          <a:prstGeom prst="rect">
            <a:avLst/>
          </a:prstGeom>
          <a:noFill/>
        </p:spPr>
        <p:txBody>
          <a:bodyPr wrap="square" rtlCol="0">
            <a:spAutoFit/>
          </a:bodyPr>
          <a:lstStyle/>
          <a:p>
            <a:r>
              <a:rPr lang="en-US" sz="1600" dirty="0" smtClean="0"/>
              <a:t>What is covered under this project.</a:t>
            </a:r>
          </a:p>
          <a:p>
            <a:r>
              <a:rPr lang="en-US" sz="1600" dirty="0" smtClean="0"/>
              <a:t>This project will be a complete redesign of the infrastructure for a 100% virtual server with failover redundancy.   The project ROI compare clustering the entire network vs C7000 Blade Center.   How investing in VMWare Enterprise Plus and Microsoft Data Center licenses will save money in the long term.  </a:t>
            </a:r>
          </a:p>
          <a:p>
            <a:endParaRPr lang="en-US" sz="1600" dirty="0" smtClean="0"/>
          </a:p>
          <a:p>
            <a:r>
              <a:rPr lang="en-US" sz="1600" dirty="0" smtClean="0"/>
              <a:t>It is the minimum hardware and software required for 99.9999% up time.  The order of the phases is like building a house.  You start with a good foundation and build up.   </a:t>
            </a:r>
          </a:p>
          <a:p>
            <a:endParaRPr lang="en-US" sz="1600" dirty="0" smtClean="0">
              <a:solidFill>
                <a:srgbClr val="FF0000"/>
              </a:solidFill>
            </a:endParaRPr>
          </a:p>
          <a:p>
            <a:r>
              <a:rPr lang="en-US" sz="1600" dirty="0" smtClean="0">
                <a:solidFill>
                  <a:schemeClr val="tx1">
                    <a:lumMod val="95000"/>
                    <a:lumOff val="5000"/>
                  </a:schemeClr>
                </a:solidFill>
              </a:rPr>
              <a:t>Blade Center saves space and reduces power needs at a DR Site.   DR Site space is sold per rack and power is sold based on kVA needs.   The DR site will host a firewall, switches, Blade Center and SAN. </a:t>
            </a:r>
          </a:p>
          <a:p>
            <a:endParaRPr lang="en-US" sz="1600" dirty="0" smtClean="0">
              <a:solidFill>
                <a:schemeClr val="tx1">
                  <a:lumMod val="95000"/>
                  <a:lumOff val="5000"/>
                </a:schemeClr>
              </a:solidFill>
            </a:endParaRPr>
          </a:p>
          <a:p>
            <a:r>
              <a:rPr lang="en-US" sz="1600" dirty="0" smtClean="0">
                <a:solidFill>
                  <a:srgbClr val="FF0000"/>
                </a:solidFill>
              </a:rPr>
              <a:t>Red print are notes on ways to reduce cost for hardware and licensing throughout the project</a:t>
            </a:r>
          </a:p>
          <a:p>
            <a:r>
              <a:rPr lang="en-US" sz="1600" dirty="0" smtClean="0">
                <a:solidFill>
                  <a:schemeClr val="tx1">
                    <a:lumMod val="95000"/>
                    <a:lumOff val="5000"/>
                  </a:schemeClr>
                </a:solidFill>
              </a:rPr>
              <a:t> </a:t>
            </a:r>
            <a:endParaRPr lang="en-US" sz="1600" dirty="0">
              <a:solidFill>
                <a:schemeClr val="tx1">
                  <a:lumMod val="95000"/>
                  <a:lumOff val="5000"/>
                </a:schemeClr>
              </a:solidFill>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F8A41F9-5DEA-4ED6-9A0C-04B12AC1619E}" type="slidenum">
              <a:rPr lang="en-US" smtClean="0"/>
              <a:pPr/>
              <a:t>25</a:t>
            </a:fld>
            <a:endParaRPr lang="en-US" dirty="0"/>
          </a:p>
        </p:txBody>
      </p:sp>
      <p:sp>
        <p:nvSpPr>
          <p:cNvPr id="3" name="TextBox 2"/>
          <p:cNvSpPr txBox="1"/>
          <p:nvPr/>
        </p:nvSpPr>
        <p:spPr>
          <a:xfrm>
            <a:off x="228600" y="228601"/>
            <a:ext cx="8534400" cy="2800767"/>
          </a:xfrm>
          <a:prstGeom prst="rect">
            <a:avLst/>
          </a:prstGeom>
          <a:noFill/>
        </p:spPr>
        <p:txBody>
          <a:bodyPr wrap="square" rtlCol="0">
            <a:spAutoFit/>
          </a:bodyPr>
          <a:lstStyle/>
          <a:p>
            <a:r>
              <a:rPr lang="en-US" sz="1600" dirty="0" smtClean="0">
                <a:solidFill>
                  <a:srgbClr val="FF0000"/>
                </a:solidFill>
              </a:rPr>
              <a:t>In order to cut costs, I eliminated components that we can add later.</a:t>
            </a:r>
          </a:p>
          <a:p>
            <a:pPr>
              <a:buFont typeface="Arial" pitchFamily="34" charset="0"/>
              <a:buChar char="•"/>
            </a:pPr>
            <a:r>
              <a:rPr lang="en-US" sz="1600" dirty="0" smtClean="0">
                <a:solidFill>
                  <a:srgbClr val="FF0000"/>
                </a:solidFill>
              </a:rPr>
              <a:t>5</a:t>
            </a:r>
            <a:r>
              <a:rPr lang="en-US" sz="1600" baseline="30000" dirty="0" smtClean="0">
                <a:solidFill>
                  <a:srgbClr val="FF0000"/>
                </a:solidFill>
              </a:rPr>
              <a:t>th</a:t>
            </a:r>
            <a:r>
              <a:rPr lang="en-US" sz="1600" dirty="0" smtClean="0">
                <a:solidFill>
                  <a:srgbClr val="FF0000"/>
                </a:solidFill>
              </a:rPr>
              <a:t> blade: </a:t>
            </a:r>
            <a:r>
              <a:rPr lang="en-US" sz="1600" dirty="0" smtClean="0">
                <a:solidFill>
                  <a:srgbClr val="FF0000"/>
                </a:solidFill>
              </a:rPr>
              <a:t>($24,000 </a:t>
            </a:r>
            <a:r>
              <a:rPr lang="en-US" sz="1600" dirty="0" smtClean="0">
                <a:solidFill>
                  <a:srgbClr val="FF0000"/>
                </a:solidFill>
              </a:rPr>
              <a:t>with all software and </a:t>
            </a:r>
            <a:r>
              <a:rPr lang="en-US" sz="1600" dirty="0" smtClean="0">
                <a:solidFill>
                  <a:srgbClr val="FF0000"/>
                </a:solidFill>
              </a:rPr>
              <a:t>hardware with 64GB)</a:t>
            </a:r>
            <a:endParaRPr lang="en-US" sz="1600" dirty="0" smtClean="0">
              <a:solidFill>
                <a:srgbClr val="FF0000"/>
              </a:solidFill>
            </a:endParaRPr>
          </a:p>
          <a:p>
            <a:pPr lvl="1">
              <a:buFont typeface="Arial" pitchFamily="34" charset="0"/>
              <a:buChar char="•"/>
            </a:pPr>
            <a:r>
              <a:rPr lang="en-US" sz="1600" dirty="0" smtClean="0">
                <a:solidFill>
                  <a:srgbClr val="FF0000"/>
                </a:solidFill>
              </a:rPr>
              <a:t>Allows SQL and Exchange to be on separate blades in multiple virtual servers</a:t>
            </a:r>
          </a:p>
          <a:p>
            <a:pPr>
              <a:buFont typeface="Arial" pitchFamily="34" charset="0"/>
              <a:buChar char="•"/>
            </a:pPr>
            <a:r>
              <a:rPr lang="en-US" sz="1600" dirty="0" smtClean="0">
                <a:solidFill>
                  <a:srgbClr val="FF0000"/>
                </a:solidFill>
              </a:rPr>
              <a:t>Reduced RAM to 32GB per blade from 64GB ($9,400 to upgrade 5 blades to 64GB</a:t>
            </a:r>
            <a:r>
              <a:rPr lang="en-US" sz="1600" dirty="0" smtClean="0">
                <a:solidFill>
                  <a:srgbClr val="FF0000"/>
                </a:solidFill>
              </a:rPr>
              <a:t>)</a:t>
            </a:r>
          </a:p>
          <a:p>
            <a:pPr lvl="1">
              <a:buFont typeface="Arial" pitchFamily="34" charset="0"/>
              <a:buChar char="•"/>
            </a:pPr>
            <a:r>
              <a:rPr lang="en-US" sz="1600" dirty="0" smtClean="0">
                <a:solidFill>
                  <a:srgbClr val="FF0000"/>
                </a:solidFill>
              </a:rPr>
              <a:t>This </a:t>
            </a:r>
            <a:r>
              <a:rPr lang="en-US" sz="1600" dirty="0" smtClean="0">
                <a:solidFill>
                  <a:srgbClr val="FF0000"/>
                </a:solidFill>
              </a:rPr>
              <a:t>would give more RAM for virtual servers, Exchange, and SQL </a:t>
            </a:r>
            <a:r>
              <a:rPr lang="en-US" sz="1600" dirty="0" smtClean="0">
                <a:solidFill>
                  <a:srgbClr val="FF0000"/>
                </a:solidFill>
              </a:rPr>
              <a:t>server</a:t>
            </a:r>
          </a:p>
          <a:p>
            <a:pPr lvl="1">
              <a:buFont typeface="Arial" pitchFamily="34" charset="0"/>
              <a:buChar char="•"/>
            </a:pPr>
            <a:r>
              <a:rPr lang="en-US" sz="1600" dirty="0" smtClean="0">
                <a:solidFill>
                  <a:srgbClr val="FF0000"/>
                </a:solidFill>
              </a:rPr>
              <a:t>Limiting factor is RAM</a:t>
            </a:r>
            <a:endParaRPr lang="en-US" sz="1600" dirty="0" smtClean="0">
              <a:solidFill>
                <a:srgbClr val="FF0000"/>
              </a:solidFill>
            </a:endParaRPr>
          </a:p>
          <a:p>
            <a:pPr>
              <a:buFont typeface="Arial" pitchFamily="34" charset="0"/>
              <a:buChar char="•"/>
            </a:pPr>
            <a:r>
              <a:rPr lang="en-US" sz="1600" dirty="0" smtClean="0">
                <a:solidFill>
                  <a:srgbClr val="FF0000"/>
                </a:solidFill>
              </a:rPr>
              <a:t>One Flex-10 network modules instead of two ($12,000)</a:t>
            </a:r>
          </a:p>
          <a:p>
            <a:pPr lvl="1">
              <a:buFont typeface="Arial" pitchFamily="34" charset="0"/>
              <a:buChar char="•"/>
            </a:pPr>
            <a:r>
              <a:rPr lang="en-US" sz="1600" dirty="0" smtClean="0">
                <a:solidFill>
                  <a:srgbClr val="FF0000"/>
                </a:solidFill>
              </a:rPr>
              <a:t>This reduces blade bandwidth to 10 Gbps from 20 Gbps, this is shared with each virtual server</a:t>
            </a:r>
          </a:p>
          <a:p>
            <a:pPr lvl="1">
              <a:buFont typeface="Arial" pitchFamily="34" charset="0"/>
              <a:buChar char="•"/>
            </a:pPr>
            <a:endParaRPr lang="en-US" sz="1600" dirty="0" smtClean="0">
              <a:solidFill>
                <a:srgbClr val="FF0000"/>
              </a:solidFill>
            </a:endParaRPr>
          </a:p>
          <a:p>
            <a:r>
              <a:rPr lang="en-US" sz="1600" dirty="0" smtClean="0">
                <a:solidFill>
                  <a:srgbClr val="FF0000"/>
                </a:solidFill>
              </a:rPr>
              <a:t>We can add these components at any time to the C7000.</a:t>
            </a:r>
          </a:p>
          <a:p>
            <a:endParaRPr lang="en-US" sz="1600" dirty="0">
              <a:solidFill>
                <a:srgbClr val="FF0000"/>
              </a:solidFill>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F8A41F9-5DEA-4ED6-9A0C-04B12AC1619E}" type="slidenum">
              <a:rPr lang="en-US" smtClean="0"/>
              <a:pPr/>
              <a:t>26</a:t>
            </a:fld>
            <a:endParaRPr lang="en-US" dirty="0"/>
          </a:p>
        </p:txBody>
      </p:sp>
      <p:sp>
        <p:nvSpPr>
          <p:cNvPr id="3" name="TextBox 2"/>
          <p:cNvSpPr txBox="1"/>
          <p:nvPr/>
        </p:nvSpPr>
        <p:spPr>
          <a:xfrm>
            <a:off x="457200" y="533400"/>
            <a:ext cx="8382000" cy="3970318"/>
          </a:xfrm>
          <a:prstGeom prst="rect">
            <a:avLst/>
          </a:prstGeom>
          <a:noFill/>
        </p:spPr>
        <p:txBody>
          <a:bodyPr wrap="square" rtlCol="0">
            <a:spAutoFit/>
          </a:bodyPr>
          <a:lstStyle/>
          <a:p>
            <a:pPr algn="ctr"/>
            <a:endParaRPr lang="en-US" sz="3600" dirty="0" smtClean="0"/>
          </a:p>
          <a:p>
            <a:pPr algn="ctr"/>
            <a:endParaRPr lang="en-US" sz="3600" dirty="0" smtClean="0"/>
          </a:p>
          <a:p>
            <a:pPr algn="ctr"/>
            <a:endParaRPr lang="en-US" sz="3600" dirty="0" smtClean="0"/>
          </a:p>
          <a:p>
            <a:pPr algn="ctr"/>
            <a:endParaRPr lang="en-US" sz="3600" dirty="0" smtClean="0"/>
          </a:p>
          <a:p>
            <a:pPr algn="ctr"/>
            <a:r>
              <a:rPr lang="en-US" sz="3600" dirty="0" smtClean="0"/>
              <a:t>ROI:  Return on investment</a:t>
            </a:r>
          </a:p>
          <a:p>
            <a:pPr algn="ctr"/>
            <a:endParaRPr lang="en-US" sz="3600" dirty="0" smtClean="0"/>
          </a:p>
          <a:p>
            <a:pPr algn="ctr"/>
            <a:r>
              <a:rPr lang="en-US" sz="3600" dirty="0" smtClean="0"/>
              <a:t>Upfront costs vs long term investment</a:t>
            </a:r>
            <a:endParaRPr lang="en-US" sz="3600"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F8A41F9-5DEA-4ED6-9A0C-04B12AC1619E}" type="slidenum">
              <a:rPr lang="en-US" smtClean="0"/>
              <a:pPr/>
              <a:t>27</a:t>
            </a:fld>
            <a:endParaRPr lang="en-US" dirty="0"/>
          </a:p>
        </p:txBody>
      </p:sp>
      <p:sp>
        <p:nvSpPr>
          <p:cNvPr id="3" name="TextBox 2"/>
          <p:cNvSpPr txBox="1"/>
          <p:nvPr/>
        </p:nvSpPr>
        <p:spPr>
          <a:xfrm>
            <a:off x="304800" y="533400"/>
            <a:ext cx="8534400" cy="8710077"/>
          </a:xfrm>
          <a:prstGeom prst="rect">
            <a:avLst/>
          </a:prstGeom>
          <a:noFill/>
        </p:spPr>
        <p:txBody>
          <a:bodyPr wrap="square" rtlCol="0">
            <a:spAutoFit/>
          </a:bodyPr>
          <a:lstStyle/>
          <a:p>
            <a:pPr marL="0" lvl="1">
              <a:buFont typeface="Arial" pitchFamily="34" charset="0"/>
              <a:buChar char="•"/>
            </a:pPr>
            <a:r>
              <a:rPr lang="en-US" sz="1600" dirty="0" smtClean="0"/>
              <a:t>We will be looking long term on this investment in software and hardware.</a:t>
            </a:r>
          </a:p>
          <a:p>
            <a:pPr marL="0" lvl="1">
              <a:buFont typeface="Arial" pitchFamily="34" charset="0"/>
              <a:buChar char="•"/>
            </a:pPr>
            <a:r>
              <a:rPr lang="en-US" sz="1600" dirty="0" smtClean="0"/>
              <a:t>HP C7000  Blade Center is designed for 15+ year life expectancy</a:t>
            </a:r>
          </a:p>
          <a:p>
            <a:pPr marL="0" lvl="1">
              <a:buFont typeface="Arial" pitchFamily="34" charset="0"/>
              <a:buChar char="•"/>
            </a:pPr>
            <a:endParaRPr lang="en-US" sz="1600" dirty="0" smtClean="0"/>
          </a:p>
          <a:p>
            <a:pPr marL="0" lvl="1">
              <a:buFont typeface="Arial" pitchFamily="34" charset="0"/>
              <a:buChar char="•"/>
            </a:pPr>
            <a:r>
              <a:rPr lang="en-US" sz="1600" dirty="0" smtClean="0"/>
              <a:t>The cost of the software licenses are high in the first year but over the 15 year life, you get a substantial return on investment</a:t>
            </a:r>
          </a:p>
          <a:p>
            <a:pPr marL="0" lvl="1">
              <a:buFont typeface="Arial" pitchFamily="34" charset="0"/>
              <a:buChar char="•"/>
            </a:pPr>
            <a:endParaRPr lang="en-US" sz="1600" dirty="0" smtClean="0"/>
          </a:p>
          <a:p>
            <a:pPr marL="0" lvl="1">
              <a:buFont typeface="Arial" pitchFamily="34" charset="0"/>
              <a:buChar char="•"/>
            </a:pPr>
            <a:r>
              <a:rPr lang="en-US" sz="1600" dirty="0" smtClean="0"/>
              <a:t>We will license the C7000 for hardware level licensing called Data Center licensing.  We no longer licensed each server.  We will license for CPU and cores of each blade.   Since each blade can run the equivalent 2-8 physical servers on them, we will see a saving in hardware and software costs over time.</a:t>
            </a:r>
          </a:p>
          <a:p>
            <a:pPr marL="0" lvl="1">
              <a:buFont typeface="Arial" pitchFamily="34" charset="0"/>
              <a:buChar char="•"/>
            </a:pPr>
            <a:endParaRPr lang="en-US" sz="1600" dirty="0" smtClean="0"/>
          </a:p>
          <a:p>
            <a:pPr marL="0" lvl="1">
              <a:buFont typeface="Arial" pitchFamily="34" charset="0"/>
              <a:buChar char="•"/>
            </a:pPr>
            <a:r>
              <a:rPr lang="en-US" sz="1600" dirty="0" smtClean="0"/>
              <a:t>We will be implementing a solution that will cover all our needs.    We can’t look at a project like this in the short term.   What we will accomplish is a long term solution that covers the entire infrastructure.    I will show over 3-8 years the cost savings.   We will also gain:</a:t>
            </a:r>
          </a:p>
          <a:p>
            <a:pPr marL="0" lvl="1">
              <a:buFont typeface="Arial" pitchFamily="34" charset="0"/>
              <a:buChar char="•"/>
            </a:pPr>
            <a:endParaRPr lang="en-US" sz="1600" dirty="0" smtClean="0"/>
          </a:p>
          <a:p>
            <a:pPr marL="457200" lvl="2">
              <a:buFont typeface="Arial" pitchFamily="34" charset="0"/>
              <a:buChar char="•"/>
            </a:pPr>
            <a:r>
              <a:rPr lang="en-US" sz="1600" dirty="0" smtClean="0"/>
              <a:t>Fault Tolerance</a:t>
            </a:r>
          </a:p>
          <a:p>
            <a:pPr marL="457200" lvl="2">
              <a:buFont typeface="Arial" pitchFamily="34" charset="0"/>
              <a:buChar char="•"/>
            </a:pPr>
            <a:r>
              <a:rPr lang="en-US" sz="1600" dirty="0" smtClean="0"/>
              <a:t>Fault Redundancy</a:t>
            </a:r>
          </a:p>
          <a:p>
            <a:pPr marL="457200" lvl="2">
              <a:buFont typeface="Arial" pitchFamily="34" charset="0"/>
              <a:buChar char="•"/>
            </a:pPr>
            <a:r>
              <a:rPr lang="en-US" sz="1600" dirty="0" smtClean="0"/>
              <a:t>Fail over</a:t>
            </a:r>
          </a:p>
          <a:p>
            <a:pPr marL="457200" lvl="2">
              <a:buFont typeface="Arial" pitchFamily="34" charset="0"/>
              <a:buChar char="•"/>
            </a:pPr>
            <a:r>
              <a:rPr lang="en-US" sz="1600" dirty="0" smtClean="0"/>
              <a:t>Reduced power consumption</a:t>
            </a:r>
          </a:p>
          <a:p>
            <a:pPr marL="457200" lvl="2">
              <a:buFont typeface="Arial" pitchFamily="34" charset="0"/>
              <a:buChar char="•"/>
            </a:pPr>
            <a:r>
              <a:rPr lang="en-US" sz="1600" dirty="0" smtClean="0"/>
              <a:t>Cleaner server room with less cabling</a:t>
            </a:r>
          </a:p>
          <a:p>
            <a:pPr marL="457200" lvl="2">
              <a:buFont typeface="Arial" pitchFamily="34" charset="0"/>
              <a:buChar char="•"/>
            </a:pPr>
            <a:r>
              <a:rPr lang="en-US" sz="1600" dirty="0" smtClean="0"/>
              <a:t>The ability for unlimited virtual servers </a:t>
            </a:r>
          </a:p>
          <a:p>
            <a:pPr marL="457200" lvl="2">
              <a:buFont typeface="Arial" pitchFamily="34" charset="0"/>
              <a:buChar char="•"/>
            </a:pPr>
            <a:endParaRPr lang="en-US" sz="1600" dirty="0" smtClean="0"/>
          </a:p>
          <a:p>
            <a:pPr marL="0" lvl="1"/>
            <a:endParaRPr lang="en-US" sz="1600" dirty="0" smtClean="0"/>
          </a:p>
          <a:p>
            <a:pPr marL="0" lvl="1">
              <a:buFont typeface="Arial" pitchFamily="34" charset="0"/>
              <a:buChar char="•"/>
            </a:pPr>
            <a:endParaRPr lang="en-US" sz="1600" dirty="0" smtClean="0"/>
          </a:p>
          <a:p>
            <a:pPr marL="457200" lvl="2">
              <a:buFont typeface="Arial" pitchFamily="34" charset="0"/>
              <a:buChar char="•"/>
            </a:pPr>
            <a:endParaRPr lang="en-US" sz="1600" dirty="0" smtClean="0"/>
          </a:p>
          <a:p>
            <a:pPr marL="0" lvl="1">
              <a:buFont typeface="Arial" pitchFamily="34" charset="0"/>
              <a:buChar char="•"/>
            </a:pPr>
            <a:endParaRPr lang="en-US" sz="1600" dirty="0" smtClean="0"/>
          </a:p>
          <a:p>
            <a:pPr marL="457200" lvl="2"/>
            <a:endParaRPr lang="en-US" sz="1600" dirty="0" smtClean="0"/>
          </a:p>
          <a:p>
            <a:pPr marL="0" lvl="1">
              <a:buFont typeface="Arial" pitchFamily="34" charset="0"/>
              <a:buChar char="•"/>
            </a:pPr>
            <a:endParaRPr lang="en-US" sz="1600" dirty="0" smtClean="0"/>
          </a:p>
          <a:p>
            <a:pPr marL="0" lvl="1"/>
            <a:endParaRPr lang="en-US" sz="1600" dirty="0" smtClean="0"/>
          </a:p>
          <a:p>
            <a:pPr marL="0" lvl="1"/>
            <a:endParaRPr lang="en-US" sz="1600" dirty="0" smtClean="0"/>
          </a:p>
          <a:p>
            <a:pPr marL="0" lvl="1"/>
            <a:endParaRPr lang="en-US" sz="1600" dirty="0" smtClean="0"/>
          </a:p>
          <a:p>
            <a:pPr marL="0" lvl="1">
              <a:buFont typeface="Arial" pitchFamily="34" charset="0"/>
              <a:buChar char="•"/>
            </a:pPr>
            <a:endParaRPr lang="en-US" sz="1600" dirty="0" smtClean="0"/>
          </a:p>
          <a:p>
            <a:pPr marL="0" lvl="1"/>
            <a:endParaRPr lang="en-US" sz="1600" dirty="0" smtClean="0"/>
          </a:p>
          <a:p>
            <a:pPr marL="0" lvl="1">
              <a:buFont typeface="Arial" pitchFamily="34" charset="0"/>
              <a:buChar char="•"/>
            </a:pPr>
            <a:endParaRPr lang="en-US" sz="1600" dirty="0" smtClean="0"/>
          </a:p>
          <a:p>
            <a:endParaRPr lang="en-US" sz="1600"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F8A41F9-5DEA-4ED6-9A0C-04B12AC1619E}" type="slidenum">
              <a:rPr lang="en-US" smtClean="0"/>
              <a:pPr/>
              <a:t>28</a:t>
            </a:fld>
            <a:endParaRPr lang="en-US" dirty="0"/>
          </a:p>
        </p:txBody>
      </p:sp>
      <p:sp>
        <p:nvSpPr>
          <p:cNvPr id="3" name="TextBox 2"/>
          <p:cNvSpPr txBox="1"/>
          <p:nvPr/>
        </p:nvSpPr>
        <p:spPr>
          <a:xfrm>
            <a:off x="228600" y="152400"/>
            <a:ext cx="8610600" cy="7509748"/>
          </a:xfrm>
          <a:prstGeom prst="rect">
            <a:avLst/>
          </a:prstGeom>
          <a:noFill/>
        </p:spPr>
        <p:txBody>
          <a:bodyPr wrap="square" rtlCol="0">
            <a:spAutoFit/>
          </a:bodyPr>
          <a:lstStyle/>
          <a:p>
            <a:pPr marL="0" lvl="1"/>
            <a:r>
              <a:rPr lang="en-US" sz="1600" dirty="0" smtClean="0"/>
              <a:t>All of the hardware is expandable</a:t>
            </a:r>
          </a:p>
          <a:p>
            <a:pPr marL="0" lvl="1"/>
            <a:endParaRPr lang="en-US" sz="1600" dirty="0" smtClean="0"/>
          </a:p>
          <a:p>
            <a:pPr marL="0" lvl="1">
              <a:buFont typeface="Arial" pitchFamily="34" charset="0"/>
              <a:buChar char="•"/>
            </a:pPr>
            <a:r>
              <a:rPr lang="en-US" sz="1600" dirty="0" smtClean="0"/>
              <a:t>SAN</a:t>
            </a:r>
          </a:p>
          <a:p>
            <a:pPr marL="457200" lvl="2">
              <a:buFont typeface="Arial" pitchFamily="34" charset="0"/>
              <a:buChar char="•"/>
            </a:pPr>
            <a:r>
              <a:rPr lang="en-US" sz="1600" dirty="0" smtClean="0"/>
              <a:t> 48 x 600 GB drives</a:t>
            </a:r>
          </a:p>
          <a:p>
            <a:pPr marL="0" lvl="1">
              <a:buFont typeface="Arial" pitchFamily="34" charset="0"/>
              <a:buChar char="•"/>
            </a:pPr>
            <a:r>
              <a:rPr lang="en-US" sz="1600" dirty="0" smtClean="0"/>
              <a:t>Blade Center</a:t>
            </a:r>
          </a:p>
          <a:p>
            <a:pPr marL="457200" lvl="2">
              <a:buFont typeface="Arial" pitchFamily="34" charset="0"/>
              <a:buChar char="•"/>
            </a:pPr>
            <a:r>
              <a:rPr lang="en-US" sz="1600" dirty="0" smtClean="0"/>
              <a:t>12 available blades slot</a:t>
            </a:r>
          </a:p>
          <a:p>
            <a:pPr marL="457200" lvl="2">
              <a:buFont typeface="Arial" pitchFamily="34" charset="0"/>
              <a:buChar char="•"/>
            </a:pPr>
            <a:r>
              <a:rPr lang="en-US" sz="1600" dirty="0" smtClean="0"/>
              <a:t>5 available interconnect slots</a:t>
            </a:r>
          </a:p>
          <a:p>
            <a:pPr marL="457200" lvl="2">
              <a:buFont typeface="Arial" pitchFamily="34" charset="0"/>
              <a:buChar char="•"/>
            </a:pPr>
            <a:r>
              <a:rPr lang="en-US" sz="1600" dirty="0" smtClean="0"/>
              <a:t>Blades</a:t>
            </a:r>
          </a:p>
          <a:p>
            <a:pPr marL="914400" lvl="3">
              <a:buFont typeface="Arial" pitchFamily="34" charset="0"/>
              <a:buChar char="•"/>
            </a:pPr>
            <a:r>
              <a:rPr lang="en-US" sz="1600" dirty="0" smtClean="0"/>
              <a:t>Upgrade to 12 core CPUs</a:t>
            </a:r>
          </a:p>
          <a:p>
            <a:pPr marL="914400" lvl="3">
              <a:buFont typeface="Arial" pitchFamily="34" charset="0"/>
              <a:buChar char="•"/>
            </a:pPr>
            <a:r>
              <a:rPr lang="en-US" sz="1600" dirty="0" smtClean="0"/>
              <a:t>Upgrade to 256 GB of RAM</a:t>
            </a:r>
          </a:p>
          <a:p>
            <a:pPr marL="1371600" lvl="4">
              <a:buFont typeface="Arial" pitchFamily="34" charset="0"/>
              <a:buChar char="•"/>
            </a:pPr>
            <a:r>
              <a:rPr lang="en-US" sz="1600" dirty="0" smtClean="0"/>
              <a:t>16 DIMM slots</a:t>
            </a:r>
          </a:p>
          <a:p>
            <a:pPr marL="914400" lvl="3">
              <a:buFont typeface="Arial" pitchFamily="34" charset="0"/>
              <a:buChar char="•"/>
            </a:pPr>
            <a:r>
              <a:rPr lang="en-US" sz="1600" dirty="0" smtClean="0"/>
              <a:t>Additional mezzanine slot for expansion</a:t>
            </a:r>
          </a:p>
          <a:p>
            <a:pPr marL="914400" lvl="3">
              <a:buFont typeface="Arial" pitchFamily="34" charset="0"/>
              <a:buChar char="•"/>
            </a:pPr>
            <a:r>
              <a:rPr lang="en-US" sz="1600" dirty="0" smtClean="0"/>
              <a:t>Add a Flex-10 module for 20 Gbps per blade</a:t>
            </a:r>
          </a:p>
          <a:p>
            <a:pPr marL="457200" lvl="2">
              <a:buFont typeface="Arial" pitchFamily="34" charset="0"/>
              <a:buChar char="•"/>
            </a:pPr>
            <a:r>
              <a:rPr lang="en-US" sz="1600" dirty="0" smtClean="0"/>
              <a:t>N+N power supplies, 3 active and 3 passive</a:t>
            </a:r>
          </a:p>
          <a:p>
            <a:pPr marL="0" lvl="1">
              <a:buFont typeface="Arial" pitchFamily="34" charset="0"/>
              <a:buChar char="•"/>
            </a:pPr>
            <a:r>
              <a:rPr lang="en-US" sz="1600" dirty="0" smtClean="0"/>
              <a:t>Brocade fabric switches</a:t>
            </a:r>
          </a:p>
          <a:p>
            <a:pPr marL="457200" lvl="2">
              <a:buFont typeface="Arial" pitchFamily="34" charset="0"/>
              <a:buChar char="•"/>
            </a:pPr>
            <a:r>
              <a:rPr lang="en-US" sz="1600" dirty="0" smtClean="0"/>
              <a:t>8 Gbps SAN</a:t>
            </a:r>
          </a:p>
          <a:p>
            <a:pPr marL="0" lvl="1">
              <a:buFont typeface="Arial" pitchFamily="34" charset="0"/>
              <a:buChar char="•"/>
            </a:pPr>
            <a:r>
              <a:rPr lang="en-US" sz="1600" dirty="0" smtClean="0"/>
              <a:t>HP A5800 series switches</a:t>
            </a:r>
          </a:p>
          <a:p>
            <a:pPr marL="457200" lvl="2">
              <a:buFont typeface="Arial" pitchFamily="34" charset="0"/>
              <a:buChar char="•"/>
            </a:pPr>
            <a:r>
              <a:rPr lang="en-US" sz="1600" dirty="0" smtClean="0"/>
              <a:t>192 stacked switches</a:t>
            </a:r>
          </a:p>
          <a:p>
            <a:pPr marL="914400" lvl="3">
              <a:buFont typeface="Arial" pitchFamily="34" charset="0"/>
              <a:buChar char="•"/>
            </a:pPr>
            <a:r>
              <a:rPr lang="en-US" sz="1600" dirty="0" smtClean="0"/>
              <a:t>IRF and distributive routing for multiple path between device for redundancy.  Our current switch uses spanning tree protocol.  You can have one active path and the rest passive.  Only one path allowed at a time.  </a:t>
            </a:r>
          </a:p>
          <a:p>
            <a:pPr marL="457200" lvl="2">
              <a:buFont typeface="Arial" pitchFamily="34" charset="0"/>
              <a:buChar char="•"/>
            </a:pPr>
            <a:r>
              <a:rPr lang="en-US" sz="1600" dirty="0" smtClean="0"/>
              <a:t>N+1 power supplies</a:t>
            </a:r>
          </a:p>
          <a:p>
            <a:pPr marL="914400" lvl="3">
              <a:buFont typeface="Arial" pitchFamily="34" charset="0"/>
              <a:buChar char="•"/>
            </a:pPr>
            <a:endParaRPr lang="en-US" sz="1600" dirty="0" smtClean="0"/>
          </a:p>
          <a:p>
            <a:pPr marL="0" lvl="1">
              <a:buFont typeface="Arial" pitchFamily="34" charset="0"/>
              <a:buChar char="•"/>
            </a:pPr>
            <a:r>
              <a:rPr lang="en-US" sz="1600" dirty="0" smtClean="0"/>
              <a:t>Hardware was chosen for the long term.   Every component can be upgraded instead of replaced in the future.   We will not be replacing this hardware for many years.  </a:t>
            </a:r>
          </a:p>
          <a:p>
            <a:pPr marL="0" lvl="1"/>
            <a:endParaRPr lang="en-US" sz="1600" dirty="0" smtClean="0"/>
          </a:p>
          <a:p>
            <a:pPr marL="914400" lvl="3">
              <a:buFont typeface="Arial" pitchFamily="34" charset="0"/>
              <a:buChar char="•"/>
            </a:pPr>
            <a:endParaRPr lang="en-US" sz="1600" dirty="0" smtClean="0"/>
          </a:p>
          <a:p>
            <a:pPr marL="0" lvl="1"/>
            <a:endParaRPr lang="en-US" sz="1600" dirty="0" smtClean="0"/>
          </a:p>
          <a:p>
            <a:pPr marL="0" lvl="1"/>
            <a:endParaRPr lang="en-US" sz="1600" dirty="0" smtClean="0"/>
          </a:p>
          <a:p>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F8A41F9-5DEA-4ED6-9A0C-04B12AC1619E}" type="slidenum">
              <a:rPr lang="en-US" smtClean="0"/>
              <a:pPr/>
              <a:t>29</a:t>
            </a:fld>
            <a:endParaRPr lang="en-US" dirty="0"/>
          </a:p>
        </p:txBody>
      </p:sp>
      <p:sp>
        <p:nvSpPr>
          <p:cNvPr id="3" name="TextBox 2"/>
          <p:cNvSpPr txBox="1"/>
          <p:nvPr/>
        </p:nvSpPr>
        <p:spPr>
          <a:xfrm>
            <a:off x="381000" y="304800"/>
            <a:ext cx="8534400" cy="5755422"/>
          </a:xfrm>
          <a:prstGeom prst="rect">
            <a:avLst/>
          </a:prstGeom>
          <a:noFill/>
        </p:spPr>
        <p:txBody>
          <a:bodyPr wrap="square" rtlCol="0">
            <a:spAutoFit/>
          </a:bodyPr>
          <a:lstStyle/>
          <a:p>
            <a:r>
              <a:rPr lang="en-US" sz="1600" dirty="0" smtClean="0"/>
              <a:t>We will have a virtual infrastructure</a:t>
            </a:r>
          </a:p>
          <a:p>
            <a:endParaRPr lang="en-US" sz="1600" dirty="0" smtClean="0"/>
          </a:p>
          <a:p>
            <a:r>
              <a:rPr lang="en-US" sz="1600" dirty="0" smtClean="0"/>
              <a:t>SAN:</a:t>
            </a:r>
          </a:p>
          <a:p>
            <a:r>
              <a:rPr lang="en-US" sz="1600" dirty="0" smtClean="0"/>
              <a:t>Virtual SAN (VSAN) to allow the fabric switches to control the servers, blades, and SAN access</a:t>
            </a:r>
          </a:p>
          <a:p>
            <a:endParaRPr lang="en-US" sz="1600" dirty="0" smtClean="0"/>
          </a:p>
          <a:p>
            <a:r>
              <a:rPr lang="en-US" sz="1600" dirty="0" smtClean="0"/>
              <a:t>HP A5800 Series switches</a:t>
            </a:r>
          </a:p>
          <a:p>
            <a:r>
              <a:rPr lang="en-US" sz="1600" dirty="0" smtClean="0"/>
              <a:t>The A5800 series switches will be virtual in design.  The management tools look at up to 192 switches as one huge switch.   Just as the C7000 looks at CPU and RAM as one huge server.</a:t>
            </a:r>
          </a:p>
          <a:p>
            <a:endParaRPr lang="en-US" sz="1600" dirty="0" smtClean="0"/>
          </a:p>
          <a:p>
            <a:r>
              <a:rPr lang="en-US" sz="1600" dirty="0" smtClean="0"/>
              <a:t>Virtual LAN (VLAN):  The subnets of our network will no longer be on 3 switches routing from the ASA-5520.   They will be moved inside the A5800 series switches.   The switches will use VLAN and tagged ports to secure each subnet.  Subnet DMZ (IIS Web Server) traffic can route to SubnetTrusted (SQL Server) its SQL packets (ports 1433 and 1434).   Port 80 (Web traffic) can only get to the IIS server.  It can not route to Trusted.    VLAN or Virtual LAN carves ports into secured areas of the switch.   We setup rules on how traffic is routed.   </a:t>
            </a:r>
          </a:p>
          <a:p>
            <a:endParaRPr lang="en-US" sz="1600" dirty="0" smtClean="0"/>
          </a:p>
          <a:p>
            <a:r>
              <a:rPr lang="en-US" sz="1600" dirty="0" smtClean="0"/>
              <a:t>Blade Center: Virtual servers will be spawned on each blade.  Moved around for load balancing.  Rebooted in case of blade failure.   We setup rules to say SQL and Exchange can not be on the same blade unless only one blade is active.   The Blade Center, VMware and Microsoft Data Center work together to manage the virtual servers.   </a:t>
            </a:r>
          </a:p>
          <a:p>
            <a:endParaRPr lang="en-US" sz="1600" dirty="0" smtClean="0"/>
          </a:p>
          <a:p>
            <a:r>
              <a:rPr lang="en-US" sz="1600" dirty="0" smtClean="0"/>
              <a:t>The core components of the network will work together for enhanced performance and reliability.</a:t>
            </a:r>
          </a:p>
          <a:p>
            <a:endParaRPr lang="en-US" sz="1600" dirty="0" smtClean="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F8A41F9-5DEA-4ED6-9A0C-04B12AC1619E}" type="slidenum">
              <a:rPr lang="en-US" smtClean="0"/>
              <a:pPr/>
              <a:t>30</a:t>
            </a:fld>
            <a:endParaRPr lang="en-US" dirty="0"/>
          </a:p>
        </p:txBody>
      </p:sp>
      <p:sp>
        <p:nvSpPr>
          <p:cNvPr id="3" name="TextBox 2"/>
          <p:cNvSpPr txBox="1"/>
          <p:nvPr/>
        </p:nvSpPr>
        <p:spPr>
          <a:xfrm>
            <a:off x="304800" y="228600"/>
            <a:ext cx="8686800" cy="6986528"/>
          </a:xfrm>
          <a:prstGeom prst="rect">
            <a:avLst/>
          </a:prstGeom>
          <a:noFill/>
        </p:spPr>
        <p:txBody>
          <a:bodyPr wrap="square" rtlCol="0">
            <a:spAutoFit/>
          </a:bodyPr>
          <a:lstStyle/>
          <a:p>
            <a:r>
              <a:rPr lang="en-US" sz="1600" dirty="0" smtClean="0"/>
              <a:t>Software:</a:t>
            </a:r>
          </a:p>
          <a:p>
            <a:endParaRPr lang="en-US" sz="1600" dirty="0" smtClean="0"/>
          </a:p>
          <a:p>
            <a:r>
              <a:rPr lang="en-US" sz="1600" dirty="0" smtClean="0"/>
              <a:t>We buy VMware and Microsoft Data Center licensing for the CPUs of each blade.   VMware is a one time purchase.  Microsoft Data Center is a spread of 3 years with software assurance.   2</a:t>
            </a:r>
            <a:r>
              <a:rPr lang="en-US" sz="1600" baseline="30000" dirty="0" smtClean="0"/>
              <a:t>nd</a:t>
            </a:r>
            <a:r>
              <a:rPr lang="en-US" sz="1600" dirty="0" smtClean="0"/>
              <a:t> year of VMware is support only.  4</a:t>
            </a:r>
            <a:r>
              <a:rPr lang="en-US" sz="1600" baseline="30000" dirty="0" smtClean="0"/>
              <a:t>th</a:t>
            </a:r>
            <a:r>
              <a:rPr lang="en-US" sz="1600" dirty="0" smtClean="0"/>
              <a:t> year of Microsoft is software assurance only.   The initial cost is high.   The benefits are unlimited virtual servers.  Arcserve is also licensed for unlimited virtual server backup.</a:t>
            </a:r>
          </a:p>
          <a:p>
            <a:endParaRPr lang="en-US" sz="1600" dirty="0" smtClean="0"/>
          </a:p>
          <a:p>
            <a:r>
              <a:rPr lang="en-US" sz="1600" dirty="0" smtClean="0"/>
              <a:t>We have physical servers.  One server = One license.</a:t>
            </a:r>
          </a:p>
          <a:p>
            <a:endParaRPr lang="en-US" sz="1600" dirty="0" smtClean="0"/>
          </a:p>
          <a:p>
            <a:r>
              <a:rPr lang="en-US" sz="1600" dirty="0" smtClean="0"/>
              <a:t>Virtual server is what VMware and Data Center take your physical server install on the SAN and launch it on to a blade or multiple blades.   VMware controls the resources it uses.  Load balances the blade load.   Reboots the VM session when a blade fails or the OS is updated.    </a:t>
            </a:r>
          </a:p>
          <a:p>
            <a:endParaRPr lang="en-US" sz="1600" dirty="0" smtClean="0"/>
          </a:p>
          <a:p>
            <a:r>
              <a:rPr lang="en-US" sz="1600" dirty="0" smtClean="0"/>
              <a:t>SQL Server also has G:\user files.  32SQL has all the applications and H:\user files.   We can separate SQL, Exchange, Black Berry Enterprise Server, Applications, Office Files, etc. onto separate VM sessions.   We could create a LeaseTeamAFI server for just LeasePlus, LSM and Aspire.   Restarting a server would not affect as much software for users.   We can move applications and data around over time.    </a:t>
            </a:r>
          </a:p>
          <a:p>
            <a:endParaRPr lang="en-US" sz="1600" dirty="0" smtClean="0"/>
          </a:p>
          <a:p>
            <a:r>
              <a:rPr lang="en-US" sz="1600" dirty="0" smtClean="0"/>
              <a:t>You want 2+ Exchange or SQL Servers load balanced across multiple blades.   We just need the proper SQL and Exchange license count to accomplish it.  The C7000 has the hardware.  We will have 2 SQL and 3 Exchange licenses to accomplish this immediately. </a:t>
            </a:r>
          </a:p>
          <a:p>
            <a:endParaRPr lang="en-US" sz="1600" dirty="0" smtClean="0"/>
          </a:p>
          <a:p>
            <a:r>
              <a:rPr lang="en-US" sz="1600" dirty="0" smtClean="0"/>
              <a:t>The first step is completing the project.  Getting what we having up and running.  Deciding how we will reinstall the software and where data will be.   This project is more than just fault redundancy.  It is redesigning the entire file system.   </a:t>
            </a:r>
          </a:p>
          <a:p>
            <a:endParaRPr lang="en-US" sz="1600" dirty="0" smtClean="0"/>
          </a:p>
          <a:p>
            <a:r>
              <a:rPr lang="en-US" sz="1600" dirty="0" smtClean="0"/>
              <a:t> </a:t>
            </a:r>
            <a:endParaRPr lang="en-US" sz="1600"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F8A41F9-5DEA-4ED6-9A0C-04B12AC1619E}" type="slidenum">
              <a:rPr lang="en-US" smtClean="0"/>
              <a:pPr/>
              <a:t>31</a:t>
            </a:fld>
            <a:endParaRPr lang="en-US" dirty="0"/>
          </a:p>
        </p:txBody>
      </p:sp>
      <p:sp>
        <p:nvSpPr>
          <p:cNvPr id="3" name="TextBox 2"/>
          <p:cNvSpPr txBox="1"/>
          <p:nvPr/>
        </p:nvSpPr>
        <p:spPr>
          <a:xfrm>
            <a:off x="685800" y="838200"/>
            <a:ext cx="8077200" cy="3693319"/>
          </a:xfrm>
          <a:prstGeom prst="rect">
            <a:avLst/>
          </a:prstGeom>
          <a:noFill/>
        </p:spPr>
        <p:txBody>
          <a:bodyPr wrap="square" rtlCol="0">
            <a:spAutoFit/>
          </a:bodyPr>
          <a:lstStyle/>
          <a:p>
            <a:r>
              <a:rPr lang="en-US" dirty="0" smtClean="0"/>
              <a:t>What we gain with VMWare Enterprise Plus, Microsoft Data Center licensing, Arcserve Host Based licensing</a:t>
            </a:r>
          </a:p>
          <a:p>
            <a:endParaRPr lang="en-US" dirty="0" smtClean="0"/>
          </a:p>
          <a:p>
            <a:pPr>
              <a:buFont typeface="Arial" pitchFamily="34" charset="0"/>
              <a:buChar char="•"/>
            </a:pPr>
            <a:r>
              <a:rPr lang="en-US" dirty="0" smtClean="0"/>
              <a:t>Currently, we add a server box to distribute programs on other servers.   This is an expensive cost to accomplish.   </a:t>
            </a:r>
          </a:p>
          <a:p>
            <a:pPr>
              <a:buFont typeface="Arial" pitchFamily="34" charset="0"/>
              <a:buChar char="•"/>
            </a:pPr>
            <a:endParaRPr lang="en-US" dirty="0" smtClean="0"/>
          </a:p>
          <a:p>
            <a:pPr>
              <a:buFont typeface="Arial" pitchFamily="34" charset="0"/>
              <a:buChar char="•"/>
            </a:pPr>
            <a:r>
              <a:rPr lang="en-US" dirty="0" smtClean="0"/>
              <a:t>The C7000 Blade Center and our CPU based licensing allows us to do it without adding hardware each time we create a new server.   We might add a blade for 8 new server installs.   If we plan the SAN expansion properly, we don’t need to add volume space each time.  </a:t>
            </a:r>
          </a:p>
          <a:p>
            <a:endParaRPr lang="en-US" dirty="0" smtClean="0"/>
          </a:p>
          <a:p>
            <a:endParaRPr lang="en-US" dirty="0" smtClean="0"/>
          </a:p>
          <a:p>
            <a:pPr>
              <a:buFont typeface="Arial" pitchFamily="34" charset="0"/>
              <a:buChar char="•"/>
            </a:pPr>
            <a:endParaRPr lang="en-US"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F8A41F9-5DEA-4ED6-9A0C-04B12AC1619E}" type="slidenum">
              <a:rPr lang="en-US" smtClean="0"/>
              <a:pPr/>
              <a:t>32</a:t>
            </a:fld>
            <a:endParaRPr lang="en-US" dirty="0"/>
          </a:p>
        </p:txBody>
      </p:sp>
      <p:graphicFrame>
        <p:nvGraphicFramePr>
          <p:cNvPr id="218114" name="Object 2"/>
          <p:cNvGraphicFramePr>
            <a:graphicFrameLocks noChangeAspect="1"/>
          </p:cNvGraphicFramePr>
          <p:nvPr/>
        </p:nvGraphicFramePr>
        <p:xfrm>
          <a:off x="1066800" y="355600"/>
          <a:ext cx="7543800" cy="5918200"/>
        </p:xfrm>
        <a:graphic>
          <a:graphicData uri="http://schemas.openxmlformats.org/presentationml/2006/ole">
            <p:oleObj spid="_x0000_s218114" name="Document" r:id="rId3" imgW="5949456" imgH="7205787" progId="Word.Document.12">
              <p:link updateAutomatic="1"/>
            </p:oleObj>
          </a:graphicData>
        </a:graphic>
      </p:graphicFrame>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F8A41F9-5DEA-4ED6-9A0C-04B12AC1619E}" type="slidenum">
              <a:rPr lang="en-US" smtClean="0"/>
              <a:pPr/>
              <a:t>33</a:t>
            </a:fld>
            <a:endParaRPr lang="en-US" dirty="0"/>
          </a:p>
        </p:txBody>
      </p:sp>
      <p:graphicFrame>
        <p:nvGraphicFramePr>
          <p:cNvPr id="219138" name="Object 2"/>
          <p:cNvGraphicFramePr>
            <a:graphicFrameLocks noChangeAspect="1"/>
          </p:cNvGraphicFramePr>
          <p:nvPr/>
        </p:nvGraphicFramePr>
        <p:xfrm>
          <a:off x="152400" y="385763"/>
          <a:ext cx="8763000" cy="5862637"/>
        </p:xfrm>
        <a:graphic>
          <a:graphicData uri="http://schemas.openxmlformats.org/presentationml/2006/ole">
            <p:oleObj spid="_x0000_s219138" name="Document" r:id="rId3" imgW="5949456" imgH="8185106" progId="Word.Document.12">
              <p:link updateAutomatic="1"/>
            </p:oleObj>
          </a:graphicData>
        </a:graphic>
      </p:graphicFrame>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F8A41F9-5DEA-4ED6-9A0C-04B12AC1619E}" type="slidenum">
              <a:rPr lang="en-US" smtClean="0"/>
              <a:pPr/>
              <a:t>34</a:t>
            </a:fld>
            <a:endParaRPr lang="en-US" dirty="0"/>
          </a:p>
        </p:txBody>
      </p:sp>
      <p:sp>
        <p:nvSpPr>
          <p:cNvPr id="4" name="Rectangle 3"/>
          <p:cNvSpPr/>
          <p:nvPr/>
        </p:nvSpPr>
        <p:spPr>
          <a:xfrm>
            <a:off x="304800" y="457200"/>
            <a:ext cx="8610600" cy="7294305"/>
          </a:xfrm>
          <a:prstGeom prst="rect">
            <a:avLst/>
          </a:prstGeom>
        </p:spPr>
        <p:txBody>
          <a:bodyPr wrap="square">
            <a:spAutoFit/>
          </a:bodyPr>
          <a:lstStyle/>
          <a:p>
            <a:r>
              <a:rPr lang="en-US" dirty="0" smtClean="0"/>
              <a:t>We can create new server installs as we want to.  Here are 15 servers. I would recommend upgrading the blades to 64GB and add a 5</a:t>
            </a:r>
            <a:r>
              <a:rPr lang="en-US" baseline="30000" dirty="0" smtClean="0"/>
              <a:t>th</a:t>
            </a:r>
            <a:r>
              <a:rPr lang="en-US" dirty="0" smtClean="0"/>
              <a:t> blade.   We just need enough SAN space and RAM to have them.   Seven physical servers would be $50,000-$70,000 just for hardware.  $20,000+ for Microsoft Licensing and Arcserve agents.   SAN space would be needed either way.   Rack space, larger UPS, etc.   We can install a 5</a:t>
            </a:r>
            <a:r>
              <a:rPr lang="en-US" baseline="30000" dirty="0" smtClean="0"/>
              <a:t>th</a:t>
            </a:r>
            <a:r>
              <a:rPr lang="en-US" dirty="0" smtClean="0"/>
              <a:t> blade for approx. $</a:t>
            </a:r>
            <a:r>
              <a:rPr lang="en-US" dirty="0" smtClean="0"/>
              <a:t>21,000 (32GB of RAM).    </a:t>
            </a:r>
            <a:r>
              <a:rPr lang="en-US" dirty="0" smtClean="0"/>
              <a:t>We can try to run all 15 servers on 4 blades with 64GB.   It should work.  5</a:t>
            </a:r>
            <a:r>
              <a:rPr lang="en-US" baseline="30000" dirty="0" smtClean="0"/>
              <a:t>th</a:t>
            </a:r>
            <a:r>
              <a:rPr lang="en-US" dirty="0" smtClean="0"/>
              <a:t> blade would just distribute everything out better.    </a:t>
            </a:r>
          </a:p>
          <a:p>
            <a:endParaRPr lang="en-US" dirty="0" smtClean="0"/>
          </a:p>
          <a:p>
            <a:r>
              <a:rPr lang="en-US" dirty="0" smtClean="0"/>
              <a:t>Exchange, Archive Manager, and SQL require more RAM than the rest of the applications.  RAM and Storage are your limiting factors.   64GB is the better starting point for RAM.  32GB will work but could limit what can run on each blade.   We will have 16 cores per blade.  Storage would be based on what each application would need.   We still can add a fourth SAN enclosure and upgrade 300GB drives to 600GB drives.   I would change to dynamic allocation of SAN space.   We can start with smaller volumes on the SAN set to grow dynamically.  We do the same in Windows 2008.   We leave unallocated SAN space and allow volumes to grow as needed.   Currently, we set static sizes to volumes and Windows Server partitions.    I will be reallocating current server partition sizes.   This will take time to accomplish. I was considering an ISO server for installing server applications from the ILO2 port of the blade center.   </a:t>
            </a:r>
          </a:p>
          <a:p>
            <a:endParaRPr lang="en-US" dirty="0" smtClean="0"/>
          </a:p>
          <a:p>
            <a:r>
              <a:rPr lang="en-US" dirty="0" smtClean="0"/>
              <a:t>From licensing standpoint, we are unlimited in the number of new server installs.  RAM and storage will be the limiting factors.  </a:t>
            </a:r>
          </a:p>
          <a:p>
            <a:endParaRPr lang="en-US" dirty="0" smtClean="0"/>
          </a:p>
          <a:p>
            <a:endParaRPr lang="en-US" dirty="0" smtClean="0"/>
          </a:p>
          <a:p>
            <a:endParaRPr lang="en-US"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F8A41F9-5DEA-4ED6-9A0C-04B12AC1619E}" type="slidenum">
              <a:rPr lang="en-US" smtClean="0"/>
              <a:pPr/>
              <a:t>35</a:t>
            </a:fld>
            <a:endParaRPr lang="en-US" dirty="0"/>
          </a:p>
        </p:txBody>
      </p:sp>
      <p:sp>
        <p:nvSpPr>
          <p:cNvPr id="3" name="TextBox 2"/>
          <p:cNvSpPr txBox="1"/>
          <p:nvPr/>
        </p:nvSpPr>
        <p:spPr>
          <a:xfrm>
            <a:off x="304800" y="228600"/>
            <a:ext cx="8610600" cy="6247864"/>
          </a:xfrm>
          <a:prstGeom prst="rect">
            <a:avLst/>
          </a:prstGeom>
          <a:noFill/>
        </p:spPr>
        <p:txBody>
          <a:bodyPr wrap="square" rtlCol="0">
            <a:spAutoFit/>
          </a:bodyPr>
          <a:lstStyle/>
          <a:p>
            <a:r>
              <a:rPr lang="en-US" sz="1600" dirty="0" smtClean="0"/>
              <a:t>SQL Server 2008 and Exchange Server 2010 allow you one virtual server per license.   We just buy server licenses and software assurance.    </a:t>
            </a:r>
          </a:p>
          <a:p>
            <a:endParaRPr lang="en-US" sz="1600" dirty="0" smtClean="0"/>
          </a:p>
          <a:p>
            <a:r>
              <a:rPr lang="en-US" sz="1600" dirty="0" smtClean="0"/>
              <a:t>I would suggest adding 1-2 more blades, if you want to distribute SQL and Exchange on different blades.   </a:t>
            </a:r>
          </a:p>
          <a:p>
            <a:endParaRPr lang="en-US" sz="1600" dirty="0" smtClean="0"/>
          </a:p>
          <a:p>
            <a:r>
              <a:rPr lang="en-US" sz="1600" dirty="0" smtClean="0"/>
              <a:t>We can also upgrade the RAM from 32GB up to 256GB.   I started with 4 x 8GB modules on each blade.   We add RAM in groups of 4 for performance with 16 DIMM slots.  I chose 8GB modules for the price point.   16GB modules are costly at present.   16 x 8GB = 128GB of RAM per blade.</a:t>
            </a:r>
          </a:p>
          <a:p>
            <a:endParaRPr lang="en-US" sz="1600" dirty="0" smtClean="0"/>
          </a:p>
          <a:p>
            <a:r>
              <a:rPr lang="en-US" sz="1600" dirty="0" smtClean="0"/>
              <a:t>593913-B21 Upgrade to  1333 MHz DDR3 RAM </a:t>
            </a:r>
          </a:p>
          <a:p>
            <a:r>
              <a:rPr lang="en-US" sz="1600" dirty="0" smtClean="0"/>
              <a:t>32 GB </a:t>
            </a:r>
          </a:p>
          <a:p>
            <a:r>
              <a:rPr lang="en-US" sz="1600" dirty="0" smtClean="0"/>
              <a:t>4x8GB  $470.00 </a:t>
            </a:r>
          </a:p>
          <a:p>
            <a:r>
              <a:rPr lang="en-US" sz="1600" dirty="0" smtClean="0"/>
              <a:t>$1,880.00 for 32GB of </a:t>
            </a:r>
            <a:r>
              <a:rPr lang="en-US" sz="1600" dirty="0" smtClean="0"/>
              <a:t>RAM</a:t>
            </a:r>
            <a:r>
              <a:rPr lang="en-US" sz="1600" dirty="0" smtClean="0"/>
              <a:t> </a:t>
            </a:r>
            <a:r>
              <a:rPr lang="en-US" sz="1600" dirty="0" smtClean="0"/>
              <a:t>more.</a:t>
            </a:r>
            <a:endParaRPr lang="en-US" sz="1600" dirty="0" smtClean="0"/>
          </a:p>
          <a:p>
            <a:endParaRPr lang="en-US" sz="1600" dirty="0" smtClean="0"/>
          </a:p>
          <a:p>
            <a:r>
              <a:rPr lang="en-US" sz="1600" dirty="0" smtClean="0">
                <a:solidFill>
                  <a:srgbClr val="FF0000"/>
                </a:solidFill>
              </a:rPr>
              <a:t>$7560 more to upgrade all four blades to 64GB</a:t>
            </a:r>
            <a:r>
              <a:rPr lang="en-US" sz="1600" dirty="0" smtClean="0">
                <a:solidFill>
                  <a:srgbClr val="FF0000"/>
                </a:solidFill>
              </a:rPr>
              <a:t>.</a:t>
            </a:r>
          </a:p>
          <a:p>
            <a:r>
              <a:rPr lang="en-US" sz="1600" dirty="0" smtClean="0">
                <a:solidFill>
                  <a:srgbClr val="FF0000"/>
                </a:solidFill>
              </a:rPr>
              <a:t>$9400 more to upgrade five blades from 32GB to 64GB</a:t>
            </a:r>
            <a:endParaRPr lang="en-US" sz="1600" dirty="0" smtClean="0">
              <a:solidFill>
                <a:srgbClr val="FF0000"/>
              </a:solidFill>
            </a:endParaRPr>
          </a:p>
          <a:p>
            <a:endParaRPr lang="en-US" sz="1600" dirty="0" smtClean="0"/>
          </a:p>
          <a:p>
            <a:r>
              <a:rPr lang="en-US" sz="1600" dirty="0" smtClean="0"/>
              <a:t>SQL and Exchange should have 16GB of RAM each or more for performance.   I am planning on starting with one SQL and Exchange virtual server to start.  Get everything installed and running on the C7000 and decide how to get Exchange virtual server #2 to implement.    Go slow and see how everything load balances and performs.    We can add a second Exchange virtual server to load balance and give fail over.  </a:t>
            </a:r>
          </a:p>
          <a:p>
            <a:endParaRPr lang="en-US" sz="1600" dirty="0" smtClean="0"/>
          </a:p>
          <a:p>
            <a:r>
              <a:rPr lang="en-US" sz="1600" dirty="0" smtClean="0"/>
              <a:t>  </a:t>
            </a:r>
            <a:endParaRPr lang="en-US" sz="1600"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F8A41F9-5DEA-4ED6-9A0C-04B12AC1619E}" type="slidenum">
              <a:rPr lang="en-US" smtClean="0"/>
              <a:pPr/>
              <a:t>36</a:t>
            </a:fld>
            <a:endParaRPr lang="en-US" dirty="0"/>
          </a:p>
        </p:txBody>
      </p:sp>
      <p:sp>
        <p:nvSpPr>
          <p:cNvPr id="3" name="TextBox 2"/>
          <p:cNvSpPr txBox="1"/>
          <p:nvPr/>
        </p:nvSpPr>
        <p:spPr>
          <a:xfrm>
            <a:off x="533400" y="533400"/>
            <a:ext cx="8229600" cy="5262979"/>
          </a:xfrm>
          <a:prstGeom prst="rect">
            <a:avLst/>
          </a:prstGeom>
          <a:noFill/>
        </p:spPr>
        <p:txBody>
          <a:bodyPr wrap="square" rtlCol="0">
            <a:spAutoFit/>
          </a:bodyPr>
          <a:lstStyle/>
          <a:p>
            <a:endParaRPr lang="en-US" sz="2400" dirty="0" smtClean="0"/>
          </a:p>
          <a:p>
            <a:endParaRPr lang="en-US" sz="2400" dirty="0" smtClean="0"/>
          </a:p>
          <a:p>
            <a:endParaRPr lang="en-US" sz="2400" dirty="0" smtClean="0"/>
          </a:p>
          <a:p>
            <a:endParaRPr lang="en-US" sz="2400" dirty="0" smtClean="0"/>
          </a:p>
          <a:p>
            <a:endParaRPr lang="en-US" sz="2400" dirty="0" smtClean="0"/>
          </a:p>
          <a:p>
            <a:endParaRPr lang="en-US" sz="2400" dirty="0" smtClean="0"/>
          </a:p>
          <a:p>
            <a:endParaRPr lang="en-US" sz="2400" dirty="0" smtClean="0"/>
          </a:p>
          <a:p>
            <a:pPr algn="ctr"/>
            <a:r>
              <a:rPr lang="en-US" sz="2400" dirty="0" smtClean="0"/>
              <a:t>VMware Enterprise Plus and Microsoft Data Center Licensing:</a:t>
            </a:r>
          </a:p>
          <a:p>
            <a:endParaRPr lang="en-US" sz="2400" dirty="0" smtClean="0"/>
          </a:p>
          <a:p>
            <a:endParaRPr lang="en-US" sz="2400" dirty="0" smtClean="0">
              <a:solidFill>
                <a:srgbClr val="FF0000"/>
              </a:solidFill>
            </a:endParaRPr>
          </a:p>
          <a:p>
            <a:endParaRPr lang="en-US" sz="2400" dirty="0" smtClean="0">
              <a:solidFill>
                <a:srgbClr val="FF0000"/>
              </a:solidFill>
            </a:endParaRPr>
          </a:p>
          <a:p>
            <a:endParaRPr lang="en-US" sz="2400" dirty="0" smtClean="0">
              <a:solidFill>
                <a:srgbClr val="FF0000"/>
              </a:solidFill>
            </a:endParaRPr>
          </a:p>
          <a:p>
            <a:endParaRPr lang="en-US" sz="2400" dirty="0" smtClean="0">
              <a:solidFill>
                <a:srgbClr val="FF0000"/>
              </a:solidFill>
            </a:endParaRPr>
          </a:p>
          <a:p>
            <a:endParaRPr lang="en-US" sz="2400" dirty="0">
              <a:solidFill>
                <a:srgbClr val="FF0000"/>
              </a:solidFill>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F8A41F9-5DEA-4ED6-9A0C-04B12AC1619E}" type="slidenum">
              <a:rPr lang="en-US" smtClean="0"/>
              <a:pPr/>
              <a:t>37</a:t>
            </a:fld>
            <a:endParaRPr lang="en-US" dirty="0"/>
          </a:p>
        </p:txBody>
      </p:sp>
      <p:sp>
        <p:nvSpPr>
          <p:cNvPr id="3" name="TextBox 2"/>
          <p:cNvSpPr txBox="1"/>
          <p:nvPr/>
        </p:nvSpPr>
        <p:spPr>
          <a:xfrm>
            <a:off x="228600" y="304800"/>
            <a:ext cx="8686800" cy="6832640"/>
          </a:xfrm>
          <a:prstGeom prst="rect">
            <a:avLst/>
          </a:prstGeom>
          <a:noFill/>
        </p:spPr>
        <p:txBody>
          <a:bodyPr wrap="square" rtlCol="0">
            <a:spAutoFit/>
          </a:bodyPr>
          <a:lstStyle/>
          <a:p>
            <a:r>
              <a:rPr lang="en-US" sz="2400" dirty="0" smtClean="0"/>
              <a:t>VMware:</a:t>
            </a:r>
          </a:p>
          <a:p>
            <a:endParaRPr lang="en-US" dirty="0" smtClean="0"/>
          </a:p>
          <a:p>
            <a:r>
              <a:rPr lang="en-US" dirty="0" smtClean="0"/>
              <a:t>First year cost</a:t>
            </a:r>
          </a:p>
          <a:p>
            <a:pPr lvl="1">
              <a:buFont typeface="Arial" pitchFamily="34" charset="0"/>
              <a:buChar char="•"/>
            </a:pPr>
            <a:r>
              <a:rPr lang="en-US" dirty="0" smtClean="0"/>
              <a:t>$32739.58  for licensing 8 CPUs with 12 cores of the blade center with first year support. </a:t>
            </a:r>
          </a:p>
          <a:p>
            <a:endParaRPr lang="en-US" dirty="0" smtClean="0"/>
          </a:p>
          <a:p>
            <a:endParaRPr lang="en-US" dirty="0" smtClean="0"/>
          </a:p>
          <a:p>
            <a:endParaRPr lang="en-US" dirty="0" smtClean="0"/>
          </a:p>
          <a:p>
            <a:endParaRPr lang="en-US" dirty="0" smtClean="0"/>
          </a:p>
          <a:p>
            <a:r>
              <a:rPr lang="en-US" dirty="0" smtClean="0"/>
              <a:t>Second year and beyond:</a:t>
            </a:r>
          </a:p>
          <a:p>
            <a:pPr lvl="1">
              <a:buFont typeface="Arial" pitchFamily="34" charset="0"/>
              <a:buChar char="•"/>
            </a:pPr>
            <a:r>
              <a:rPr lang="en-US" dirty="0" smtClean="0"/>
              <a:t>$1300 for 24/7 Support	</a:t>
            </a:r>
          </a:p>
          <a:p>
            <a:pPr lvl="1"/>
            <a:endParaRPr lang="en-US" dirty="0" smtClean="0"/>
          </a:p>
          <a:p>
            <a:pPr lvl="1">
              <a:buFont typeface="Arial" pitchFamily="34" charset="0"/>
              <a:buChar char="•"/>
            </a:pPr>
            <a:r>
              <a:rPr lang="en-US" dirty="0" smtClean="0"/>
              <a:t>We can expand from 8 core to 12 core CPUs in the future</a:t>
            </a:r>
          </a:p>
          <a:p>
            <a:pPr lvl="1">
              <a:buFont typeface="Arial" pitchFamily="34" charset="0"/>
              <a:buChar char="•"/>
            </a:pPr>
            <a:r>
              <a:rPr lang="en-US" dirty="0" smtClean="0"/>
              <a:t>This allows VMware to use the full capability of the blade center to virtualize the servers for failover and redundancy.</a:t>
            </a:r>
          </a:p>
          <a:p>
            <a:pPr lvl="1">
              <a:buFont typeface="Arial" pitchFamily="34" charset="0"/>
              <a:buChar char="•"/>
            </a:pPr>
            <a:r>
              <a:rPr lang="en-US" dirty="0" smtClean="0"/>
              <a:t>We change CPUs and add RAM to each blade, VMware management moves the virtual servers across the blades to load balance and provide failover in case of blade failure.</a:t>
            </a:r>
          </a:p>
          <a:p>
            <a:pPr lvl="1">
              <a:buFont typeface="Arial" pitchFamily="34" charset="0"/>
              <a:buChar char="•"/>
            </a:pPr>
            <a:r>
              <a:rPr lang="en-US" dirty="0" smtClean="0"/>
              <a:t>One time purchase for 8 CPUs, only new VMware purchase with new blades</a:t>
            </a:r>
          </a:p>
          <a:p>
            <a:pPr lvl="1">
              <a:buFont typeface="Arial" pitchFamily="34" charset="0"/>
              <a:buChar char="•"/>
            </a:pPr>
            <a:r>
              <a:rPr lang="en-US" dirty="0" smtClean="0"/>
              <a:t>We no longer replace a physical server.  We can upgrade or add blades as needed.</a:t>
            </a:r>
          </a:p>
          <a:p>
            <a:pPr lvl="1">
              <a:buFont typeface="Arial" pitchFamily="34" charset="0"/>
              <a:buChar char="•"/>
            </a:pPr>
            <a:r>
              <a:rPr lang="en-US" dirty="0" smtClean="0"/>
              <a:t>VMWare decides how to load balance everything.  We just tell it how much of the resources to use.</a:t>
            </a:r>
          </a:p>
          <a:p>
            <a:endParaRPr lang="en-US" dirty="0" smtClean="0"/>
          </a:p>
          <a:p>
            <a:endParaRPr lang="en-US" dirty="0"/>
          </a:p>
        </p:txBody>
      </p:sp>
      <p:graphicFrame>
        <p:nvGraphicFramePr>
          <p:cNvPr id="105474" name="Object 2"/>
          <p:cNvGraphicFramePr>
            <a:graphicFrameLocks noChangeAspect="1"/>
          </p:cNvGraphicFramePr>
          <p:nvPr/>
        </p:nvGraphicFramePr>
        <p:xfrm>
          <a:off x="3198813" y="1676400"/>
          <a:ext cx="3355975" cy="1676400"/>
        </p:xfrm>
        <a:graphic>
          <a:graphicData uri="http://schemas.openxmlformats.org/presentationml/2006/ole">
            <p:oleObj spid="_x0000_s105474" name="Worksheet" r:id="rId3" imgW="2047824" imgH="1343079" progId="Excel.Sheet.8">
              <p:link updateAutomatic="1"/>
            </p:oleObj>
          </a:graphicData>
        </a:graphic>
      </p:graphicFrame>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F8A41F9-5DEA-4ED6-9A0C-04B12AC1619E}" type="slidenum">
              <a:rPr lang="en-US" smtClean="0"/>
              <a:pPr/>
              <a:t>38</a:t>
            </a:fld>
            <a:endParaRPr lang="en-US" dirty="0"/>
          </a:p>
        </p:txBody>
      </p:sp>
      <p:sp>
        <p:nvSpPr>
          <p:cNvPr id="5" name="TextBox 4"/>
          <p:cNvSpPr txBox="1"/>
          <p:nvPr/>
        </p:nvSpPr>
        <p:spPr>
          <a:xfrm>
            <a:off x="762000" y="609601"/>
            <a:ext cx="7467600" cy="2123658"/>
          </a:xfrm>
          <a:prstGeom prst="rect">
            <a:avLst/>
          </a:prstGeom>
          <a:noFill/>
        </p:spPr>
        <p:txBody>
          <a:bodyPr wrap="square" rtlCol="0">
            <a:spAutoFit/>
          </a:bodyPr>
          <a:lstStyle/>
          <a:p>
            <a:r>
              <a:rPr lang="en-US" sz="2400" dirty="0" smtClean="0"/>
              <a:t>VMware:</a:t>
            </a:r>
          </a:p>
          <a:p>
            <a:endParaRPr lang="en-US" dirty="0" smtClean="0"/>
          </a:p>
          <a:p>
            <a:r>
              <a:rPr lang="en-US" dirty="0" smtClean="0"/>
              <a:t>The initial cost is high.  Over 4 years, the per core cost drops below $145 per year.    64 cores = 8 x 8 core servers or 16 x 4 core servers.   We have 3 x 4 core Server: Pridc, Secdc, and IIS.   4 x 8 core servers: 32SQL, 64SQL, Content, and Tape.    We could do 20+ virtual server sessions for this cost.   We see how single virtual servers work and decide on load balancing.</a:t>
            </a:r>
            <a:endParaRPr lang="en-US" dirty="0"/>
          </a:p>
        </p:txBody>
      </p:sp>
      <p:graphicFrame>
        <p:nvGraphicFramePr>
          <p:cNvPr id="2052" name="Object 4"/>
          <p:cNvGraphicFramePr>
            <a:graphicFrameLocks noChangeAspect="1"/>
          </p:cNvGraphicFramePr>
          <p:nvPr/>
        </p:nvGraphicFramePr>
        <p:xfrm>
          <a:off x="168275" y="2819400"/>
          <a:ext cx="8883650" cy="2514600"/>
        </p:xfrm>
        <a:graphic>
          <a:graphicData uri="http://schemas.openxmlformats.org/presentationml/2006/ole">
            <p:oleObj spid="_x0000_s2052" name="Worksheet" r:id="rId3" imgW="7010400" imgH="1343079" progId="Excel.Sheet.8">
              <p:link updateAutomatic="1"/>
            </p:oleObj>
          </a:graphicData>
        </a:graphic>
      </p:graphicFrame>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F8A41F9-5DEA-4ED6-9A0C-04B12AC1619E}" type="slidenum">
              <a:rPr lang="en-US" smtClean="0"/>
              <a:pPr/>
              <a:t>39</a:t>
            </a:fld>
            <a:endParaRPr lang="en-US" dirty="0"/>
          </a:p>
        </p:txBody>
      </p:sp>
      <p:sp>
        <p:nvSpPr>
          <p:cNvPr id="3" name="TextBox 2"/>
          <p:cNvSpPr txBox="1"/>
          <p:nvPr/>
        </p:nvSpPr>
        <p:spPr>
          <a:xfrm>
            <a:off x="838200" y="1524000"/>
            <a:ext cx="7772400" cy="2246769"/>
          </a:xfrm>
          <a:prstGeom prst="rect">
            <a:avLst/>
          </a:prstGeom>
          <a:noFill/>
        </p:spPr>
        <p:txBody>
          <a:bodyPr wrap="square" rtlCol="0">
            <a:spAutoFit/>
          </a:bodyPr>
          <a:lstStyle/>
          <a:p>
            <a:endParaRPr lang="en-US" sz="2800" dirty="0" smtClean="0"/>
          </a:p>
          <a:p>
            <a:endParaRPr lang="en-US" sz="2800" dirty="0" smtClean="0"/>
          </a:p>
          <a:p>
            <a:endParaRPr lang="en-US" sz="2800" dirty="0" smtClean="0"/>
          </a:p>
          <a:p>
            <a:pPr algn="ctr"/>
            <a:endParaRPr lang="en-US" sz="2800" dirty="0" smtClean="0"/>
          </a:p>
          <a:p>
            <a:pPr algn="ctr"/>
            <a:r>
              <a:rPr lang="en-US" sz="2800" dirty="0" smtClean="0"/>
              <a:t>Microsoft Licensing</a:t>
            </a:r>
            <a:endParaRPr lang="en-US" sz="2800"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F8A41F9-5DEA-4ED6-9A0C-04B12AC1619E}" type="slidenum">
              <a:rPr lang="en-US" smtClean="0"/>
              <a:pPr/>
              <a:t>40</a:t>
            </a:fld>
            <a:endParaRPr lang="en-US" dirty="0"/>
          </a:p>
        </p:txBody>
      </p:sp>
      <p:graphicFrame>
        <p:nvGraphicFramePr>
          <p:cNvPr id="196610" name="Object 2"/>
          <p:cNvGraphicFramePr>
            <a:graphicFrameLocks noChangeAspect="1"/>
          </p:cNvGraphicFramePr>
          <p:nvPr/>
        </p:nvGraphicFramePr>
        <p:xfrm>
          <a:off x="533400" y="457200"/>
          <a:ext cx="8305800" cy="3819525"/>
        </p:xfrm>
        <a:graphic>
          <a:graphicData uri="http://schemas.openxmlformats.org/presentationml/2006/ole">
            <p:oleObj spid="_x0000_s196610" name="Worksheet" r:id="rId3" imgW="4733841" imgH="3819575" progId="Excel.Sheet.8">
              <p:link updateAutomatic="1"/>
            </p:oleObj>
          </a:graphicData>
        </a:graphic>
      </p:graphicFrame>
      <p:sp>
        <p:nvSpPr>
          <p:cNvPr id="4" name="TextBox 3"/>
          <p:cNvSpPr txBox="1"/>
          <p:nvPr/>
        </p:nvSpPr>
        <p:spPr>
          <a:xfrm>
            <a:off x="609600" y="4572000"/>
            <a:ext cx="8153400" cy="1477328"/>
          </a:xfrm>
          <a:prstGeom prst="rect">
            <a:avLst/>
          </a:prstGeom>
          <a:noFill/>
        </p:spPr>
        <p:txBody>
          <a:bodyPr wrap="square" rtlCol="0">
            <a:spAutoFit/>
          </a:bodyPr>
          <a:lstStyle/>
          <a:p>
            <a:r>
              <a:rPr lang="en-US" dirty="0" smtClean="0"/>
              <a:t>This is what we will pay with our current setup of 7 Standard Servers, OCS, SQL, Exchange for 2011.  Everything will go into renewal in January.   To cluster servers, we need to step to Enterprise.   For the Blade Center we can step up to Data Center level.  In the long term, the Data Center license gives us more flexibility over Enterprise.   The cost savings in licensing over time will pay for VMWare. </a:t>
            </a:r>
            <a:endParaRPr lang="en-US"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F8A41F9-5DEA-4ED6-9A0C-04B12AC1619E}" type="slidenum">
              <a:rPr lang="en-US" smtClean="0"/>
              <a:pPr/>
              <a:t>41</a:t>
            </a:fld>
            <a:endParaRPr lang="en-US" dirty="0"/>
          </a:p>
        </p:txBody>
      </p:sp>
      <p:sp>
        <p:nvSpPr>
          <p:cNvPr id="3" name="TextBox 2"/>
          <p:cNvSpPr txBox="1"/>
          <p:nvPr/>
        </p:nvSpPr>
        <p:spPr>
          <a:xfrm>
            <a:off x="381000" y="457200"/>
            <a:ext cx="8534400" cy="4524315"/>
          </a:xfrm>
          <a:prstGeom prst="rect">
            <a:avLst/>
          </a:prstGeom>
          <a:noFill/>
        </p:spPr>
        <p:txBody>
          <a:bodyPr wrap="square" rtlCol="0">
            <a:spAutoFit/>
          </a:bodyPr>
          <a:lstStyle/>
          <a:p>
            <a:r>
              <a:rPr lang="en-US" sz="1600" dirty="0" smtClean="0"/>
              <a:t>Microsoft:</a:t>
            </a:r>
          </a:p>
          <a:p>
            <a:endParaRPr lang="en-US" sz="1600" dirty="0" smtClean="0"/>
          </a:p>
          <a:p>
            <a:r>
              <a:rPr lang="en-US" sz="1600" dirty="0" smtClean="0"/>
              <a:t>Currently, we buy a server license for each server.  Add a server box, we buy a new license.   We pay for it over 3 years, license + software assurance.  4</a:t>
            </a:r>
            <a:r>
              <a:rPr lang="en-US" sz="1600" baseline="30000" dirty="0" smtClean="0"/>
              <a:t>th</a:t>
            </a:r>
            <a:r>
              <a:rPr lang="en-US" sz="1600" dirty="0" smtClean="0"/>
              <a:t> year, we pay just software assurance.    </a:t>
            </a:r>
          </a:p>
          <a:p>
            <a:endParaRPr lang="en-US" sz="1600" dirty="0" smtClean="0"/>
          </a:p>
          <a:p>
            <a:r>
              <a:rPr lang="en-US" sz="1600" dirty="0" smtClean="0"/>
              <a:t>We want to move an application to a server?</a:t>
            </a:r>
          </a:p>
          <a:p>
            <a:pPr lvl="1">
              <a:buFont typeface="Arial" pitchFamily="34" charset="0"/>
              <a:buChar char="•"/>
            </a:pPr>
            <a:r>
              <a:rPr lang="en-US" sz="1600" dirty="0" smtClean="0"/>
              <a:t>Install the application</a:t>
            </a:r>
          </a:p>
          <a:p>
            <a:pPr lvl="1">
              <a:buFont typeface="Arial" pitchFamily="34" charset="0"/>
              <a:buChar char="•"/>
            </a:pPr>
            <a:r>
              <a:rPr lang="en-US" sz="1600" dirty="0" smtClean="0"/>
              <a:t>Move the data to the new server</a:t>
            </a:r>
          </a:p>
          <a:p>
            <a:pPr lvl="2">
              <a:buFont typeface="Arial" pitchFamily="34" charset="0"/>
              <a:buChar char="•"/>
            </a:pPr>
            <a:r>
              <a:rPr lang="en-US" sz="1600" dirty="0" smtClean="0"/>
              <a:t>Takes time to accomplish</a:t>
            </a:r>
          </a:p>
          <a:p>
            <a:pPr lvl="2">
              <a:buFont typeface="Arial" pitchFamily="34" charset="0"/>
              <a:buChar char="•"/>
            </a:pPr>
            <a:endParaRPr lang="en-US" sz="1600" dirty="0" smtClean="0"/>
          </a:p>
          <a:p>
            <a:r>
              <a:rPr lang="en-US" sz="1600" dirty="0" smtClean="0"/>
              <a:t>We want to cluster physical servers?</a:t>
            </a:r>
          </a:p>
          <a:p>
            <a:pPr lvl="1">
              <a:buFont typeface="Arial" pitchFamily="34" charset="0"/>
              <a:buChar char="•"/>
            </a:pPr>
            <a:r>
              <a:rPr lang="en-US" sz="1600" dirty="0" smtClean="0"/>
              <a:t>You step up from Standard Server to Enterprise Server $4200 over 3 years)</a:t>
            </a:r>
          </a:p>
          <a:p>
            <a:pPr lvl="1">
              <a:buFont typeface="Arial" pitchFamily="34" charset="0"/>
              <a:buChar char="•"/>
            </a:pPr>
            <a:r>
              <a:rPr lang="en-US" sz="1600" dirty="0" smtClean="0"/>
              <a:t>Buy new physical server box ($8000-$12000, $1000 for each fiber controller for the SAN)</a:t>
            </a:r>
          </a:p>
          <a:p>
            <a:pPr lvl="1">
              <a:buFont typeface="Arial" pitchFamily="34" charset="0"/>
              <a:buChar char="•"/>
            </a:pPr>
            <a:r>
              <a:rPr lang="en-US" sz="1600" dirty="0" smtClean="0"/>
              <a:t>Upgrade the SAN for new space ($6000-$8000)</a:t>
            </a:r>
          </a:p>
          <a:p>
            <a:pPr lvl="1"/>
            <a:endParaRPr lang="en-US" sz="1600" dirty="0" smtClean="0"/>
          </a:p>
          <a:p>
            <a:pPr lvl="1"/>
            <a:r>
              <a:rPr lang="en-US" sz="1600" dirty="0" smtClean="0"/>
              <a:t>	</a:t>
            </a:r>
            <a:r>
              <a:rPr lang="en-US" sz="1600" b="1" dirty="0" smtClean="0"/>
              <a:t>Better solution:  Data Center licenses and the HP C7000 Blade Center</a:t>
            </a:r>
          </a:p>
          <a:p>
            <a:pPr lvl="1">
              <a:buFont typeface="Arial" pitchFamily="34" charset="0"/>
              <a:buChar char="•"/>
            </a:pPr>
            <a:endParaRPr lang="en-US" sz="1600" dirty="0" smtClean="0"/>
          </a:p>
          <a:p>
            <a:endParaRPr lang="en-US" sz="1600" dirty="0" smtClean="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F8A41F9-5DEA-4ED6-9A0C-04B12AC1619E}" type="slidenum">
              <a:rPr lang="en-US" smtClean="0"/>
              <a:pPr/>
              <a:t>42</a:t>
            </a:fld>
            <a:endParaRPr lang="en-US" dirty="0"/>
          </a:p>
        </p:txBody>
      </p:sp>
      <p:sp>
        <p:nvSpPr>
          <p:cNvPr id="3" name="TextBox 2"/>
          <p:cNvSpPr txBox="1"/>
          <p:nvPr/>
        </p:nvSpPr>
        <p:spPr>
          <a:xfrm>
            <a:off x="457200" y="304800"/>
            <a:ext cx="8305800" cy="6247864"/>
          </a:xfrm>
          <a:prstGeom prst="rect">
            <a:avLst/>
          </a:prstGeom>
          <a:noFill/>
        </p:spPr>
        <p:txBody>
          <a:bodyPr wrap="square" rtlCol="0">
            <a:spAutoFit/>
          </a:bodyPr>
          <a:lstStyle/>
          <a:p>
            <a:r>
              <a:rPr lang="en-US" sz="1600" dirty="0" smtClean="0"/>
              <a:t>We will step up the 6 Standard Licenses to Data Center licensing and buy 2 more Data Center Licenses.  We keep one Standard License for Arcserve.</a:t>
            </a:r>
          </a:p>
          <a:p>
            <a:endParaRPr lang="en-US" sz="1600" dirty="0" smtClean="0"/>
          </a:p>
          <a:p>
            <a:pPr lvl="1">
              <a:buFont typeface="Arial" pitchFamily="34" charset="0"/>
              <a:buChar char="•"/>
            </a:pPr>
            <a:r>
              <a:rPr lang="en-US" sz="1600" dirty="0" smtClean="0"/>
              <a:t>Pay over 3 years for license and SA, 4</a:t>
            </a:r>
            <a:r>
              <a:rPr lang="en-US" sz="1600" baseline="30000" dirty="0" smtClean="0"/>
              <a:t>th</a:t>
            </a:r>
            <a:r>
              <a:rPr lang="en-US" sz="1600" dirty="0" smtClean="0"/>
              <a:t>+ SA only</a:t>
            </a:r>
          </a:p>
          <a:p>
            <a:endParaRPr lang="en-US" sz="1600" dirty="0" smtClean="0"/>
          </a:p>
          <a:p>
            <a:r>
              <a:rPr lang="en-US" sz="1600" dirty="0" smtClean="0"/>
              <a:t>4 blades with 2 CPUs each=8 CPUs,  cores don’t matter at all, you can have up to 32 cores per CPU by Microsoft under today’s rules.  This will change in the future.   Upfront cost is higher.  We gain unlimited virtual server installs.  </a:t>
            </a:r>
          </a:p>
          <a:p>
            <a:endParaRPr lang="en-US" sz="1600" dirty="0" smtClean="0"/>
          </a:p>
          <a:p>
            <a:r>
              <a:rPr lang="en-US" sz="1600" b="1" dirty="0" smtClean="0">
                <a:solidFill>
                  <a:srgbClr val="00B050"/>
                </a:solidFill>
              </a:rPr>
              <a:t>Processor Licenses</a:t>
            </a:r>
          </a:p>
          <a:p>
            <a:r>
              <a:rPr lang="en-US" sz="1600" dirty="0" smtClean="0">
                <a:solidFill>
                  <a:srgbClr val="00B050"/>
                </a:solidFill>
              </a:rPr>
              <a:t>The license required to install and run most server applications usually comes bundled with the software itself. So you can install and run most applications "out of the box," as long as you have the right number of client licenses (see the section below for more on that). However, when you're running certain server products on a computer with multiple processors, you may need to get additional licenses. For example, if you run Windows Server 2008 Datacenter edition on a server with two processors, you need a separate license for each processor. </a:t>
            </a:r>
            <a:r>
              <a:rPr lang="en-US" sz="1600" dirty="0" smtClean="0">
                <a:solidFill>
                  <a:srgbClr val="00B050"/>
                </a:solidFill>
                <a:hlinkClick r:id="rId2" action="ppaction://hlinkfile"/>
              </a:rPr>
              <a:t>SQL Server 2008</a:t>
            </a:r>
            <a:r>
              <a:rPr lang="en-US" sz="1600" dirty="0" smtClean="0">
                <a:solidFill>
                  <a:srgbClr val="00B050"/>
                </a:solidFill>
              </a:rPr>
              <a:t> works the same way. This type of license is referred to as a </a:t>
            </a:r>
            <a:r>
              <a:rPr lang="en-US" sz="1600" i="1" dirty="0" smtClean="0">
                <a:solidFill>
                  <a:srgbClr val="00B050"/>
                </a:solidFill>
              </a:rPr>
              <a:t>processor</a:t>
            </a:r>
            <a:r>
              <a:rPr lang="en-US" sz="1600" dirty="0" smtClean="0">
                <a:solidFill>
                  <a:srgbClr val="00B050"/>
                </a:solidFill>
              </a:rPr>
              <a:t> </a:t>
            </a:r>
            <a:r>
              <a:rPr lang="en-US" sz="1600" i="1" dirty="0" smtClean="0">
                <a:solidFill>
                  <a:srgbClr val="00B050"/>
                </a:solidFill>
              </a:rPr>
              <a:t>license</a:t>
            </a:r>
            <a:r>
              <a:rPr lang="en-US" sz="1600" dirty="0" smtClean="0">
                <a:solidFill>
                  <a:srgbClr val="00B050"/>
                </a:solidFill>
              </a:rPr>
              <a:t>. Generally you don't need client licenses for any application that's licensed this way.</a:t>
            </a:r>
          </a:p>
          <a:p>
            <a:endParaRPr lang="en-US" sz="1600" dirty="0" smtClean="0"/>
          </a:p>
          <a:p>
            <a:r>
              <a:rPr lang="en-US" sz="1600" dirty="0" smtClean="0"/>
              <a:t>SQL Server CPU level licensing becomes worth it with 130+ user CALs.  It is less expensive to add SQL server licenses to have more virtual servers loaded.  Exchange does not have CPU level.  It is one license per virtual server.   Two SQL Server = two virtual SQL servers</a:t>
            </a:r>
          </a:p>
          <a:p>
            <a:endParaRPr lang="en-US" sz="1600" dirty="0" smtClean="0"/>
          </a:p>
          <a:p>
            <a:r>
              <a:rPr lang="en-US" sz="1600" dirty="0" smtClean="0"/>
              <a:t>We can have two 64 bit SQL servers and split the databases or run two virtual servers with all the databases.  </a:t>
            </a:r>
            <a:endParaRPr lang="en-US"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F8A41F9-5DEA-4ED6-9A0C-04B12AC1619E}" type="slidenum">
              <a:rPr lang="en-US" smtClean="0"/>
              <a:pPr/>
              <a:t>43</a:t>
            </a:fld>
            <a:endParaRPr lang="en-US" dirty="0"/>
          </a:p>
        </p:txBody>
      </p:sp>
      <p:sp>
        <p:nvSpPr>
          <p:cNvPr id="6" name="TextBox 5"/>
          <p:cNvSpPr txBox="1"/>
          <p:nvPr/>
        </p:nvSpPr>
        <p:spPr>
          <a:xfrm>
            <a:off x="762000" y="457200"/>
            <a:ext cx="7924800" cy="5355312"/>
          </a:xfrm>
          <a:prstGeom prst="rect">
            <a:avLst/>
          </a:prstGeom>
          <a:noFill/>
        </p:spPr>
        <p:txBody>
          <a:bodyPr wrap="square" rtlCol="0">
            <a:spAutoFit/>
          </a:bodyPr>
          <a:lstStyle/>
          <a:p>
            <a:r>
              <a:rPr lang="en-US" dirty="0" smtClean="0"/>
              <a:t>Microsoft Licenses:  Years 1 to 3</a:t>
            </a:r>
          </a:p>
          <a:p>
            <a:endParaRPr lang="en-US" dirty="0" smtClean="0"/>
          </a:p>
          <a:p>
            <a:r>
              <a:rPr lang="en-US" dirty="0" smtClean="0"/>
              <a:t>Data Center Licenses save us approx. $14,000 over first three years, you can have as many virtual servers as your hardware will support.  C7000 current configuration: 20+ virtual servers.   This is lowered even at 4</a:t>
            </a:r>
            <a:r>
              <a:rPr lang="en-US" baseline="30000" dirty="0" smtClean="0"/>
              <a:t>th</a:t>
            </a:r>
            <a:r>
              <a:rPr lang="en-US" dirty="0" smtClean="0"/>
              <a:t>+ SA only years out. </a:t>
            </a:r>
          </a:p>
          <a:p>
            <a:endParaRPr lang="en-US" dirty="0" smtClean="0"/>
          </a:p>
          <a:p>
            <a:r>
              <a:rPr lang="en-US" dirty="0" smtClean="0"/>
              <a:t>Enterprise only gives you two server Active to Active Cluster of the 6 server set.  One place we save is on the step up program.  Microsoft credits us for the standard purchase and allows us to step up to the next version as a lesser cost.</a:t>
            </a:r>
          </a:p>
          <a:p>
            <a:endParaRPr lang="en-US" dirty="0" smtClean="0"/>
          </a:p>
          <a:p>
            <a:r>
              <a:rPr lang="en-US" dirty="0" smtClean="0"/>
              <a:t>We still pay for Standard SA under either step up plan: Enterprise or Data Center.  We end up paying a few hundred more for Data Center level.   The benefit on the blade center is Data Center has unlimited virtual servers.  Enterprise only clustered the one set.  To cluster two under Enterprise means two Enterprise licenses.  Data Center level is CPU based licensing of the blades, 4 dual CPU blades means 8 Data Center,  To Cluster all the servers under Enterprise means 12 Enterprise, and one standard server.   We save on licensing costs and get unlimited virtual servers.  </a:t>
            </a:r>
          </a:p>
          <a:p>
            <a:endParaRPr lang="en-US" dirty="0" smtClean="0"/>
          </a:p>
          <a:p>
            <a:endParaRPr lang="en-US" dirty="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F8A41F9-5DEA-4ED6-9A0C-04B12AC1619E}" type="slidenum">
              <a:rPr lang="en-US" smtClean="0"/>
              <a:pPr/>
              <a:t>44</a:t>
            </a:fld>
            <a:endParaRPr lang="en-US" dirty="0"/>
          </a:p>
        </p:txBody>
      </p:sp>
      <p:sp>
        <p:nvSpPr>
          <p:cNvPr id="6" name="TextBox 5"/>
          <p:cNvSpPr txBox="1"/>
          <p:nvPr/>
        </p:nvSpPr>
        <p:spPr>
          <a:xfrm>
            <a:off x="304800" y="228600"/>
            <a:ext cx="8305800" cy="2062103"/>
          </a:xfrm>
          <a:prstGeom prst="rect">
            <a:avLst/>
          </a:prstGeom>
          <a:noFill/>
        </p:spPr>
        <p:txBody>
          <a:bodyPr wrap="square" rtlCol="0">
            <a:spAutoFit/>
          </a:bodyPr>
          <a:lstStyle/>
          <a:p>
            <a:r>
              <a:rPr lang="en-US" sz="1600" dirty="0" smtClean="0"/>
              <a:t>Microsoft Data Center Licenses over 8 years saves you approx $35,000 vs the cost of clustering all the servers.   You can add servers over time to the SAN upgrades for no additional cost.   So your saving would be even greater.    You never buy another Microsoft License for any server on those four blades.  You want to add fax server, shadow copy server, citrix server:  You just pay for the application not a server license.  This just compares the server level licenses.  CALs would be the same for either.    We will spend about $3500 more a year to step up to Data Center from standard.</a:t>
            </a:r>
          </a:p>
          <a:p>
            <a:endParaRPr lang="en-US" sz="1600" dirty="0" smtClean="0"/>
          </a:p>
        </p:txBody>
      </p:sp>
      <p:graphicFrame>
        <p:nvGraphicFramePr>
          <p:cNvPr id="87045" name="Object 5"/>
          <p:cNvGraphicFramePr>
            <a:graphicFrameLocks noChangeAspect="1"/>
          </p:cNvGraphicFramePr>
          <p:nvPr/>
        </p:nvGraphicFramePr>
        <p:xfrm>
          <a:off x="228600" y="2514600"/>
          <a:ext cx="8763000" cy="3378200"/>
        </p:xfrm>
        <a:graphic>
          <a:graphicData uri="http://schemas.openxmlformats.org/presentationml/2006/ole">
            <p:oleObj spid="_x0000_s87045" name="Worksheet" r:id="rId3" imgW="9182033" imgH="2600240" progId="Excel.Sheet.8">
              <p:link updateAutomatic="1"/>
            </p:oleObj>
          </a:graphicData>
        </a:graphic>
      </p:graphicFrame>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F8A41F9-5DEA-4ED6-9A0C-04B12AC1619E}" type="slidenum">
              <a:rPr lang="en-US" smtClean="0"/>
              <a:pPr/>
              <a:t>45</a:t>
            </a:fld>
            <a:endParaRPr lang="en-US" dirty="0"/>
          </a:p>
        </p:txBody>
      </p:sp>
      <p:sp>
        <p:nvSpPr>
          <p:cNvPr id="3" name="Rectangle 2"/>
          <p:cNvSpPr/>
          <p:nvPr/>
        </p:nvSpPr>
        <p:spPr>
          <a:xfrm>
            <a:off x="381000" y="152400"/>
            <a:ext cx="8534400" cy="6740307"/>
          </a:xfrm>
          <a:prstGeom prst="rect">
            <a:avLst/>
          </a:prstGeom>
        </p:spPr>
        <p:txBody>
          <a:bodyPr wrap="square">
            <a:spAutoFit/>
          </a:bodyPr>
          <a:lstStyle/>
          <a:p>
            <a:r>
              <a:rPr lang="en-US" sz="1600" b="1" dirty="0" smtClean="0"/>
              <a:t>Scenario:  We want to add a fault tolerant clustered server</a:t>
            </a:r>
          </a:p>
          <a:p>
            <a:endParaRPr lang="en-US" sz="1600" b="1" dirty="0" smtClean="0"/>
          </a:p>
          <a:p>
            <a:r>
              <a:rPr lang="en-US" sz="1600" b="1" dirty="0" smtClean="0"/>
              <a:t>Add another server cluster pair would be:</a:t>
            </a:r>
          </a:p>
          <a:p>
            <a:r>
              <a:rPr lang="en-US" sz="1600" dirty="0" smtClean="0"/>
              <a:t>$16,000 - $20,000 for two server box</a:t>
            </a:r>
          </a:p>
          <a:p>
            <a:r>
              <a:rPr lang="en-US" sz="1600" dirty="0" smtClean="0"/>
              <a:t>$2800 a year for three years for Microsoft Enterprise + SA ($7600)</a:t>
            </a:r>
          </a:p>
          <a:p>
            <a:endParaRPr lang="en-US" sz="1600" dirty="0" smtClean="0"/>
          </a:p>
          <a:p>
            <a:r>
              <a:rPr lang="en-US" sz="1600" dirty="0" smtClean="0"/>
              <a:t>In the next three years we add a Clustered pair of servers to an Enterprise networks, $10,000 a for each box, $2800 for Enterprise license for two for three years.</a:t>
            </a:r>
          </a:p>
          <a:p>
            <a:endParaRPr lang="en-US" sz="1600" dirty="0" smtClean="0"/>
          </a:p>
          <a:p>
            <a:r>
              <a:rPr lang="en-US" sz="1600" dirty="0" smtClean="0"/>
              <a:t>First Year: $18,800 - $22,800 </a:t>
            </a:r>
          </a:p>
          <a:p>
            <a:r>
              <a:rPr lang="en-US" sz="1600" dirty="0" smtClean="0"/>
              <a:t>Second: $2,800</a:t>
            </a:r>
          </a:p>
          <a:p>
            <a:r>
              <a:rPr lang="en-US" sz="1600" dirty="0" smtClean="0"/>
              <a:t>Third: $2,800</a:t>
            </a:r>
          </a:p>
          <a:p>
            <a:endParaRPr lang="en-US" sz="1600" dirty="0" smtClean="0"/>
          </a:p>
          <a:p>
            <a:r>
              <a:rPr lang="en-US" sz="1600" dirty="0" smtClean="0"/>
              <a:t>Up to $28,800 for a pair of Clustered servers</a:t>
            </a:r>
          </a:p>
          <a:p>
            <a:endParaRPr lang="en-US" sz="1600" dirty="0" smtClean="0"/>
          </a:p>
          <a:p>
            <a:r>
              <a:rPr lang="en-US" sz="1600" b="1" dirty="0" smtClean="0"/>
              <a:t>Under C7000, VMware, and Data Center Licensing</a:t>
            </a:r>
          </a:p>
          <a:p>
            <a:r>
              <a:rPr lang="en-US" sz="1600" dirty="0" smtClean="0"/>
              <a:t>$0</a:t>
            </a:r>
          </a:p>
          <a:p>
            <a:endParaRPr lang="en-US" sz="1600" dirty="0" smtClean="0"/>
          </a:p>
          <a:p>
            <a:r>
              <a:rPr lang="en-US" sz="1600" dirty="0" smtClean="0"/>
              <a:t>Unlimited virtual servers licenses.</a:t>
            </a:r>
          </a:p>
          <a:p>
            <a:endParaRPr lang="en-US" sz="1600" dirty="0" smtClean="0"/>
          </a:p>
          <a:p>
            <a:r>
              <a:rPr lang="en-US" sz="1600" dirty="0" smtClean="0"/>
              <a:t>We can add a virtual server of Windows with proper RAM and storage planning.   We will have 2 SQL and 3 Exchange licenses for multiple virtual servers.    We will be adding two Exchange servers to have up to 3 virtual server sessions.</a:t>
            </a:r>
          </a:p>
          <a:p>
            <a:endParaRPr lang="en-US" sz="1600" dirty="0" smtClean="0"/>
          </a:p>
          <a:p>
            <a:r>
              <a:rPr lang="en-US" sz="1600" dirty="0" smtClean="0"/>
              <a:t>This project will expand SAN space to cover upgrade space and additional servers</a:t>
            </a:r>
          </a:p>
          <a:p>
            <a:endParaRPr lang="en-US" sz="1600" dirty="0" smtClean="0"/>
          </a:p>
          <a:p>
            <a:endParaRPr lang="en-US" sz="1600" dirty="0" smtClean="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F8A41F9-5DEA-4ED6-9A0C-04B12AC1619E}" type="slidenum">
              <a:rPr lang="en-US" smtClean="0"/>
              <a:pPr/>
              <a:t>46</a:t>
            </a:fld>
            <a:endParaRPr lang="en-US" dirty="0"/>
          </a:p>
        </p:txBody>
      </p:sp>
      <p:sp>
        <p:nvSpPr>
          <p:cNvPr id="3" name="Rectangle 2"/>
          <p:cNvSpPr/>
          <p:nvPr/>
        </p:nvSpPr>
        <p:spPr>
          <a:xfrm>
            <a:off x="228600" y="457200"/>
            <a:ext cx="8763000" cy="4278094"/>
          </a:xfrm>
          <a:prstGeom prst="rect">
            <a:avLst/>
          </a:prstGeom>
        </p:spPr>
        <p:txBody>
          <a:bodyPr wrap="square">
            <a:spAutoFit/>
          </a:bodyPr>
          <a:lstStyle/>
          <a:p>
            <a:r>
              <a:rPr lang="en-US" sz="1600" dirty="0" smtClean="0"/>
              <a:t>The SAN upgrade in this quote will provide for more server space for additional servers.  We just add another server to the Blade Center.  </a:t>
            </a:r>
            <a:r>
              <a:rPr lang="en-US" sz="1600" b="1" dirty="0" smtClean="0"/>
              <a:t>We almost paid for VMware.  Another clustered set, VMware is saving us:</a:t>
            </a:r>
          </a:p>
          <a:p>
            <a:endParaRPr lang="en-US" sz="1600" b="1" dirty="0" smtClean="0"/>
          </a:p>
          <a:p>
            <a:r>
              <a:rPr lang="en-US" sz="1600" dirty="0" smtClean="0"/>
              <a:t>Two sets of clustered servers with SA for three years: $57,600</a:t>
            </a:r>
          </a:p>
          <a:p>
            <a:r>
              <a:rPr lang="en-US" sz="1600" dirty="0" smtClean="0"/>
              <a:t>VMware over first 3 years: $33,400</a:t>
            </a:r>
          </a:p>
          <a:p>
            <a:endParaRPr lang="en-US" sz="1600" dirty="0" smtClean="0"/>
          </a:p>
          <a:p>
            <a:r>
              <a:rPr lang="en-US" sz="1600" dirty="0" smtClean="0"/>
              <a:t>We are ahead: $24,400</a:t>
            </a:r>
          </a:p>
          <a:p>
            <a:endParaRPr lang="en-US" sz="1600" dirty="0" smtClean="0"/>
          </a:p>
          <a:p>
            <a:r>
              <a:rPr lang="en-US" sz="1600" dirty="0" smtClean="0"/>
              <a:t>It could be more if we have to add SAN space for the Enterprise servers.</a:t>
            </a:r>
          </a:p>
          <a:p>
            <a:endParaRPr lang="en-US" sz="1600" dirty="0" smtClean="0"/>
          </a:p>
          <a:p>
            <a:r>
              <a:rPr lang="en-US" sz="1600" dirty="0" smtClean="0"/>
              <a:t>We have every server running in virtual failover environment on the complete project plan.  We have VMware for failover across all five blades.   Not separate servers being clustered on 12 boxes.   </a:t>
            </a:r>
          </a:p>
          <a:p>
            <a:endParaRPr lang="en-US" sz="1600" dirty="0" smtClean="0"/>
          </a:p>
          <a:p>
            <a:endParaRPr lang="en-US" sz="1600" dirty="0" smtClean="0"/>
          </a:p>
          <a:p>
            <a:endParaRPr lang="en-US" sz="1600" dirty="0" smtClean="0"/>
          </a:p>
          <a:p>
            <a:endParaRPr lang="en-US" sz="1600" dirty="0" smtClean="0"/>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F8A41F9-5DEA-4ED6-9A0C-04B12AC1619E}" type="slidenum">
              <a:rPr lang="en-US" smtClean="0"/>
              <a:pPr/>
              <a:t>47</a:t>
            </a:fld>
            <a:endParaRPr lang="en-US" dirty="0"/>
          </a:p>
        </p:txBody>
      </p:sp>
      <p:sp>
        <p:nvSpPr>
          <p:cNvPr id="3" name="Rectangle 2"/>
          <p:cNvSpPr/>
          <p:nvPr/>
        </p:nvSpPr>
        <p:spPr>
          <a:xfrm>
            <a:off x="0" y="381000"/>
            <a:ext cx="8763000" cy="1569660"/>
          </a:xfrm>
          <a:prstGeom prst="rect">
            <a:avLst/>
          </a:prstGeom>
        </p:spPr>
        <p:txBody>
          <a:bodyPr wrap="square">
            <a:spAutoFit/>
          </a:bodyPr>
          <a:lstStyle/>
          <a:p>
            <a:r>
              <a:rPr lang="en-US" sz="1600" b="1" dirty="0" smtClean="0"/>
              <a:t>Scenario: We add another </a:t>
            </a:r>
            <a:r>
              <a:rPr lang="en-US" sz="1600" b="1" dirty="0" smtClean="0"/>
              <a:t>32GB blade </a:t>
            </a:r>
            <a:r>
              <a:rPr lang="en-US" sz="1600" b="1" dirty="0" smtClean="0"/>
              <a:t>to the C7000</a:t>
            </a:r>
          </a:p>
          <a:p>
            <a:r>
              <a:rPr lang="en-US" sz="1600" dirty="0" smtClean="0"/>
              <a:t>We need two VMware Enterprise Plus license + two Microsoft Data Center Licenses = 16-24 more cores,  2-8 physical servers could run on the blade or you load balance, more virtual server sessions and fail over resources</a:t>
            </a:r>
          </a:p>
          <a:p>
            <a:endParaRPr lang="en-US" sz="1600" dirty="0" smtClean="0"/>
          </a:p>
          <a:p>
            <a:r>
              <a:rPr lang="en-US" sz="1600" dirty="0" smtClean="0"/>
              <a:t>Blade: 2 x 8 core CPUs, RAID 1 72GB drives, 32GB RAM, 2 x 10 flex-10, Fiber HBA, Carepaq</a:t>
            </a:r>
          </a:p>
        </p:txBody>
      </p:sp>
      <p:sp>
        <p:nvSpPr>
          <p:cNvPr id="5" name="TextBox 4"/>
          <p:cNvSpPr txBox="1"/>
          <p:nvPr/>
        </p:nvSpPr>
        <p:spPr>
          <a:xfrm>
            <a:off x="152400" y="5486400"/>
            <a:ext cx="8763000" cy="1077218"/>
          </a:xfrm>
          <a:prstGeom prst="rect">
            <a:avLst/>
          </a:prstGeom>
          <a:noFill/>
        </p:spPr>
        <p:txBody>
          <a:bodyPr wrap="square" rtlCol="0">
            <a:spAutoFit/>
          </a:bodyPr>
          <a:lstStyle/>
          <a:p>
            <a:r>
              <a:rPr lang="en-US" sz="1600" dirty="0" smtClean="0"/>
              <a:t>Your average cost for a new blade drops over 4 years.   Your initial investment pays for itself over time.   $21,000 initial cost is roughly 2 physical server boxes.   You now have the hardware to run up to the equivalent of 8 physical servers on that blade.   Costs for VMWare per blade drops 2</a:t>
            </a:r>
            <a:r>
              <a:rPr lang="en-US" sz="1600" baseline="30000" dirty="0" smtClean="0"/>
              <a:t>nd</a:t>
            </a:r>
            <a:r>
              <a:rPr lang="en-US" sz="1600" dirty="0" smtClean="0"/>
              <a:t> year.  Microsoft drops 4</a:t>
            </a:r>
            <a:r>
              <a:rPr lang="en-US" sz="1600" baseline="30000" dirty="0" smtClean="0"/>
              <a:t>th</a:t>
            </a:r>
            <a:r>
              <a:rPr lang="en-US" sz="1600" dirty="0" smtClean="0"/>
              <a:t> year</a:t>
            </a:r>
            <a:r>
              <a:rPr lang="en-US" sz="1600" dirty="0" smtClean="0"/>
              <a:t>.  $1880 to upgrade it to 64GB of RAM.</a:t>
            </a:r>
            <a:endParaRPr lang="en-US" sz="1600" dirty="0"/>
          </a:p>
        </p:txBody>
      </p:sp>
      <p:graphicFrame>
        <p:nvGraphicFramePr>
          <p:cNvPr id="1029" name="Object 5"/>
          <p:cNvGraphicFramePr>
            <a:graphicFrameLocks noChangeAspect="1"/>
          </p:cNvGraphicFramePr>
          <p:nvPr/>
        </p:nvGraphicFramePr>
        <p:xfrm>
          <a:off x="285750" y="2362200"/>
          <a:ext cx="8574088" cy="3048000"/>
        </p:xfrm>
        <a:graphic>
          <a:graphicData uri="http://schemas.openxmlformats.org/presentationml/2006/ole">
            <p:oleObj spid="_x0000_s1029" name="Worksheet" r:id="rId3" imgW="4276641" imgH="2104994" progId="Excel.Sheet.8">
              <p:link updateAutomatic="1"/>
            </p:oleObj>
          </a:graphicData>
        </a:graphic>
      </p:graphicFrame>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F8A41F9-5DEA-4ED6-9A0C-04B12AC1619E}" type="slidenum">
              <a:rPr lang="en-US" smtClean="0"/>
              <a:pPr/>
              <a:t>48</a:t>
            </a:fld>
            <a:endParaRPr lang="en-US" dirty="0"/>
          </a:p>
        </p:txBody>
      </p:sp>
      <p:sp>
        <p:nvSpPr>
          <p:cNvPr id="3" name="TextBox 2"/>
          <p:cNvSpPr txBox="1"/>
          <p:nvPr/>
        </p:nvSpPr>
        <p:spPr>
          <a:xfrm>
            <a:off x="457200" y="457200"/>
            <a:ext cx="8534400" cy="6494085"/>
          </a:xfrm>
          <a:prstGeom prst="rect">
            <a:avLst/>
          </a:prstGeom>
          <a:noFill/>
        </p:spPr>
        <p:txBody>
          <a:bodyPr wrap="square" rtlCol="0">
            <a:spAutoFit/>
          </a:bodyPr>
          <a:lstStyle/>
          <a:p>
            <a:r>
              <a:rPr lang="en-US" sz="1600" b="1" dirty="0" smtClean="0"/>
              <a:t>Add a clustered pair of servers </a:t>
            </a:r>
            <a:r>
              <a:rPr lang="en-US" sz="1600" b="1" dirty="0" err="1" smtClean="0"/>
              <a:t>vs</a:t>
            </a:r>
            <a:r>
              <a:rPr lang="en-US" sz="1600" b="1" dirty="0" smtClean="0"/>
              <a:t> </a:t>
            </a:r>
            <a:r>
              <a:rPr lang="en-US" sz="1600" b="1" dirty="0" smtClean="0"/>
              <a:t>adding one blade</a:t>
            </a:r>
          </a:p>
          <a:p>
            <a:endParaRPr lang="en-US" sz="1600" dirty="0" smtClean="0"/>
          </a:p>
          <a:p>
            <a:r>
              <a:rPr lang="en-US" sz="1600" dirty="0" smtClean="0"/>
              <a:t>Up to $28,800</a:t>
            </a:r>
          </a:p>
          <a:p>
            <a:pPr lvl="1">
              <a:buFont typeface="Arial" pitchFamily="34" charset="0"/>
              <a:buChar char="•"/>
            </a:pPr>
            <a:r>
              <a:rPr lang="en-US" sz="1600" dirty="0" smtClean="0"/>
              <a:t>For a pair of clustered servers, if you have SAN space: one server cluster</a:t>
            </a:r>
          </a:p>
          <a:p>
            <a:endParaRPr lang="en-US" sz="1600" dirty="0" smtClean="0"/>
          </a:p>
          <a:p>
            <a:r>
              <a:rPr lang="en-US" sz="1600" dirty="0" smtClean="0"/>
              <a:t>Approx. $21,000: </a:t>
            </a:r>
          </a:p>
          <a:p>
            <a:pPr lvl="1">
              <a:buFont typeface="Arial" pitchFamily="34" charset="0"/>
              <a:buChar char="•"/>
            </a:pPr>
            <a:r>
              <a:rPr lang="en-US" sz="1600" dirty="0" smtClean="0"/>
              <a:t>Adding another HP Blade with same specs as other blades, VMware licenses, Microsoft Data Center Licenses</a:t>
            </a:r>
          </a:p>
          <a:p>
            <a:pPr lvl="1">
              <a:buFont typeface="Arial" pitchFamily="34" charset="0"/>
              <a:buChar char="•"/>
            </a:pPr>
            <a:endParaRPr lang="en-US" sz="1600" dirty="0" smtClean="0"/>
          </a:p>
          <a:p>
            <a:pPr lvl="1">
              <a:buFont typeface="Arial" pitchFamily="34" charset="0"/>
              <a:buChar char="•"/>
            </a:pPr>
            <a:r>
              <a:rPr lang="en-US" sz="1600" dirty="0" smtClean="0"/>
              <a:t> You now have 5 blades to use for load balance, fail over, more virtual servers.</a:t>
            </a:r>
          </a:p>
          <a:p>
            <a:pPr lvl="1">
              <a:buFont typeface="Arial" pitchFamily="34" charset="0"/>
              <a:buChar char="•"/>
            </a:pPr>
            <a:r>
              <a:rPr lang="en-US" sz="1600" dirty="0" smtClean="0"/>
              <a:t> A Blade could be up to 8 servers added.   Five blades to have multiple virtual servers running on.   VMware now distributes the load across a 5</a:t>
            </a:r>
            <a:r>
              <a:rPr lang="en-US" sz="1600" baseline="30000" dirty="0" smtClean="0"/>
              <a:t>th</a:t>
            </a:r>
            <a:r>
              <a:rPr lang="en-US" sz="1600" dirty="0" smtClean="0"/>
              <a:t> blade.</a:t>
            </a:r>
          </a:p>
          <a:p>
            <a:pPr lvl="1">
              <a:buFont typeface="Arial" pitchFamily="34" charset="0"/>
              <a:buChar char="•"/>
            </a:pPr>
            <a:endParaRPr lang="en-US" sz="1600" dirty="0" smtClean="0"/>
          </a:p>
          <a:p>
            <a:pPr lvl="1">
              <a:buFont typeface="Arial" pitchFamily="34" charset="0"/>
              <a:buChar char="•"/>
            </a:pPr>
            <a:r>
              <a:rPr lang="en-US" sz="1600" dirty="0" smtClean="0"/>
              <a:t>8 virtual server session = $2,600 each.</a:t>
            </a:r>
          </a:p>
          <a:p>
            <a:pPr lvl="1">
              <a:buFont typeface="Arial" pitchFamily="34" charset="0"/>
              <a:buChar char="•"/>
            </a:pPr>
            <a:endParaRPr lang="en-US" sz="1600" dirty="0" smtClean="0"/>
          </a:p>
          <a:p>
            <a:pPr lvl="1">
              <a:buFont typeface="Arial" pitchFamily="34" charset="0"/>
              <a:buChar char="•"/>
            </a:pPr>
            <a:r>
              <a:rPr lang="en-US" sz="1600" dirty="0" smtClean="0"/>
              <a:t>It would be less expensive and more effective to add blade to a blade center than buy physical servers.   Adding blades to the C7000 will save us money over physical servers.</a:t>
            </a:r>
          </a:p>
          <a:p>
            <a:pPr lvl="1">
              <a:buFont typeface="Arial" pitchFamily="34" charset="0"/>
              <a:buChar char="•"/>
            </a:pPr>
            <a:endParaRPr lang="en-US" sz="1600" dirty="0" smtClean="0"/>
          </a:p>
          <a:p>
            <a:r>
              <a:rPr lang="en-US" sz="1600" dirty="0" smtClean="0"/>
              <a:t>The C7000 Blade Center saves us money and provide greater and better use of new resources.  </a:t>
            </a:r>
          </a:p>
          <a:p>
            <a:pPr lvl="1"/>
            <a:endParaRPr lang="en-US" sz="1600" dirty="0" smtClean="0"/>
          </a:p>
          <a:p>
            <a:pPr lvl="1"/>
            <a:endParaRPr lang="en-US" sz="1600" dirty="0" smtClean="0"/>
          </a:p>
          <a:p>
            <a:pPr lvl="1"/>
            <a:endParaRPr lang="en-US" sz="1600" dirty="0" smtClean="0"/>
          </a:p>
          <a:p>
            <a:endParaRPr lang="en-US" sz="1600" dirty="0" smtClean="0"/>
          </a:p>
          <a:p>
            <a:endParaRPr lang="en-US" sz="1600" dirty="0" smtClean="0"/>
          </a:p>
          <a:p>
            <a:endParaRPr lang="en-US" sz="1600" dirty="0" smtClean="0"/>
          </a:p>
          <a:p>
            <a:endParaRPr lang="en-US" sz="1600" dirty="0"/>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F8A41F9-5DEA-4ED6-9A0C-04B12AC1619E}" type="slidenum">
              <a:rPr lang="en-US" smtClean="0"/>
              <a:pPr/>
              <a:t>49</a:t>
            </a:fld>
            <a:endParaRPr lang="en-US" dirty="0"/>
          </a:p>
        </p:txBody>
      </p:sp>
      <p:sp>
        <p:nvSpPr>
          <p:cNvPr id="3" name="TextBox 2"/>
          <p:cNvSpPr txBox="1"/>
          <p:nvPr/>
        </p:nvSpPr>
        <p:spPr>
          <a:xfrm>
            <a:off x="990600" y="1524000"/>
            <a:ext cx="7315200" cy="2677656"/>
          </a:xfrm>
          <a:prstGeom prst="rect">
            <a:avLst/>
          </a:prstGeom>
          <a:noFill/>
        </p:spPr>
        <p:txBody>
          <a:bodyPr wrap="square" rtlCol="0">
            <a:spAutoFit/>
          </a:bodyPr>
          <a:lstStyle/>
          <a:p>
            <a:endParaRPr lang="en-US" sz="2400" b="1" dirty="0" smtClean="0"/>
          </a:p>
          <a:p>
            <a:endParaRPr lang="en-US" sz="2400" b="1" dirty="0" smtClean="0"/>
          </a:p>
          <a:p>
            <a:endParaRPr lang="en-US" sz="2400" b="1" dirty="0" smtClean="0"/>
          </a:p>
          <a:p>
            <a:endParaRPr lang="en-US" sz="2400" b="1" dirty="0" smtClean="0"/>
          </a:p>
          <a:p>
            <a:endParaRPr lang="en-US" sz="2400" b="1" dirty="0" smtClean="0"/>
          </a:p>
          <a:p>
            <a:pPr algn="ctr"/>
            <a:r>
              <a:rPr lang="en-US" sz="2400" b="1" dirty="0" smtClean="0"/>
              <a:t>Power savings of Blade Center </a:t>
            </a:r>
            <a:r>
              <a:rPr lang="en-US" sz="2400" b="1" dirty="0" err="1" smtClean="0"/>
              <a:t>vs</a:t>
            </a:r>
            <a:r>
              <a:rPr lang="en-US" sz="2400" b="1" dirty="0" smtClean="0"/>
              <a:t> Clustered Servers</a:t>
            </a:r>
          </a:p>
          <a:p>
            <a:endParaRPr lang="en-US" sz="2400" b="1" dirty="0"/>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F8A41F9-5DEA-4ED6-9A0C-04B12AC1619E}" type="slidenum">
              <a:rPr lang="en-US" smtClean="0"/>
              <a:pPr/>
              <a:t>50</a:t>
            </a:fld>
            <a:endParaRPr lang="en-US" dirty="0"/>
          </a:p>
        </p:txBody>
      </p:sp>
      <p:sp>
        <p:nvSpPr>
          <p:cNvPr id="3" name="Rectangle 2"/>
          <p:cNvSpPr/>
          <p:nvPr/>
        </p:nvSpPr>
        <p:spPr>
          <a:xfrm>
            <a:off x="228600" y="304800"/>
            <a:ext cx="8686800" cy="3046988"/>
          </a:xfrm>
          <a:prstGeom prst="rect">
            <a:avLst/>
          </a:prstGeom>
        </p:spPr>
        <p:txBody>
          <a:bodyPr wrap="square">
            <a:spAutoFit/>
          </a:bodyPr>
          <a:lstStyle/>
          <a:p>
            <a:r>
              <a:rPr lang="en-US" sz="1600" dirty="0" smtClean="0"/>
              <a:t>Power savings:  C7000 vs Clustering using Enterprise Server</a:t>
            </a:r>
          </a:p>
          <a:p>
            <a:endParaRPr lang="en-US" sz="1600" dirty="0" smtClean="0"/>
          </a:p>
          <a:p>
            <a:r>
              <a:rPr lang="en-US" sz="1600" dirty="0" smtClean="0"/>
              <a:t>We will also see a saving in powering the server room.   Our 7 Servers use approximately 5-6kW of power with Cisco MDS-9124.   We cluster the 6 sets of servers, approx. 10-12kW of power.   Requires a larger UPS to do 12 servers in clusters.  The current UPS is 12kVA (upgrade to 16 KVA),  12kVA = 9.2kW.  We would be beyond the current UPS. </a:t>
            </a:r>
          </a:p>
          <a:p>
            <a:endParaRPr lang="en-US" sz="1600" dirty="0" smtClean="0"/>
          </a:p>
          <a:p>
            <a:r>
              <a:rPr lang="en-US" sz="1600" dirty="0" smtClean="0"/>
              <a:t>The entire C7000 with Brocade switches, modules, and 16 blades is 7.2kW total.   We will have 4 blades doing the work of 12 servers.   The blade center will use less power and do more work.   We will still be using our current UPS.   We are running 4 of 16 server blades, so saving will be more.   Even saving 2.4 kWh would be $2200 a year.   This will lower our cost of powering the server room, and cooling for the server room.</a:t>
            </a:r>
            <a:endParaRPr lang="en-US" dirty="0" smtClean="0"/>
          </a:p>
        </p:txBody>
      </p:sp>
      <p:graphicFrame>
        <p:nvGraphicFramePr>
          <p:cNvPr id="5" name="Table 4"/>
          <p:cNvGraphicFramePr>
            <a:graphicFrameLocks noGrp="1"/>
          </p:cNvGraphicFramePr>
          <p:nvPr/>
        </p:nvGraphicFramePr>
        <p:xfrm>
          <a:off x="1524001" y="3492365"/>
          <a:ext cx="6095998" cy="2908432"/>
        </p:xfrm>
        <a:graphic>
          <a:graphicData uri="http://schemas.openxmlformats.org/drawingml/2006/table">
            <a:tbl>
              <a:tblPr/>
              <a:tblGrid>
                <a:gridCol w="1131216"/>
                <a:gridCol w="791852"/>
                <a:gridCol w="716437"/>
                <a:gridCol w="729006"/>
                <a:gridCol w="766713"/>
                <a:gridCol w="754144"/>
                <a:gridCol w="603315"/>
                <a:gridCol w="603315"/>
              </a:tblGrid>
              <a:tr h="155891">
                <a:tc>
                  <a:txBody>
                    <a:bodyPr/>
                    <a:lstStyle/>
                    <a:p>
                      <a:pPr algn="l" rtl="0" fontAlgn="b"/>
                      <a:r>
                        <a:rPr lang="en-US" sz="1000" b="0" i="0" u="none" strike="noStrike" dirty="0">
                          <a:solidFill>
                            <a:srgbClr val="000000"/>
                          </a:solidFill>
                          <a:latin typeface="Calibri"/>
                        </a:rPr>
                        <a:t>DTE rates: </a:t>
                      </a:r>
                    </a:p>
                  </a:txBody>
                  <a:tcPr marL="9427" marR="9427" marT="9427" marB="0" anchor="b">
                    <a:lnL>
                      <a:noFill/>
                    </a:lnL>
                    <a:lnR>
                      <a:noFill/>
                    </a:lnR>
                    <a:lnT>
                      <a:noFill/>
                    </a:lnT>
                    <a:lnB>
                      <a:noFill/>
                    </a:lnB>
                  </a:tcPr>
                </a:tc>
                <a:tc>
                  <a:txBody>
                    <a:bodyPr/>
                    <a:lstStyle/>
                    <a:p>
                      <a:pPr algn="l" fontAlgn="b"/>
                      <a:endParaRPr lang="en-US" sz="1000" b="0" i="0" u="none" strike="noStrike" dirty="0">
                        <a:solidFill>
                          <a:srgbClr val="000000"/>
                        </a:solidFill>
                        <a:latin typeface="Calibri"/>
                      </a:endParaRPr>
                    </a:p>
                  </a:txBody>
                  <a:tcPr marL="9427" marR="9427" marT="9427" marB="0" anchor="b">
                    <a:lnL>
                      <a:noFill/>
                    </a:lnL>
                    <a:lnR>
                      <a:noFill/>
                    </a:lnR>
                    <a:lnT>
                      <a:noFill/>
                    </a:lnT>
                    <a:lnB>
                      <a:noFill/>
                    </a:lnB>
                  </a:tcPr>
                </a:tc>
                <a:tc>
                  <a:txBody>
                    <a:bodyPr/>
                    <a:lstStyle/>
                    <a:p>
                      <a:pPr algn="l" fontAlgn="b"/>
                      <a:endParaRPr lang="en-US" sz="1000" b="0" i="0" u="none" strike="noStrike" dirty="0">
                        <a:solidFill>
                          <a:srgbClr val="000000"/>
                        </a:solidFill>
                        <a:latin typeface="Calibri"/>
                      </a:endParaRPr>
                    </a:p>
                  </a:txBody>
                  <a:tcPr marL="9427" marR="9427" marT="9427" marB="0" anchor="b">
                    <a:lnL>
                      <a:noFill/>
                    </a:lnL>
                    <a:lnR>
                      <a:noFill/>
                    </a:lnR>
                    <a:lnT>
                      <a:noFill/>
                    </a:lnT>
                    <a:lnB>
                      <a:noFill/>
                    </a:lnB>
                  </a:tcPr>
                </a:tc>
                <a:tc>
                  <a:txBody>
                    <a:bodyPr/>
                    <a:lstStyle/>
                    <a:p>
                      <a:pPr algn="l" fontAlgn="b"/>
                      <a:endParaRPr lang="en-US" sz="1000" b="0" i="0" u="none" strike="noStrike" dirty="0">
                        <a:solidFill>
                          <a:srgbClr val="000000"/>
                        </a:solidFill>
                        <a:latin typeface="Calibri"/>
                      </a:endParaRPr>
                    </a:p>
                  </a:txBody>
                  <a:tcPr marL="9427" marR="9427" marT="9427" marB="0" anchor="b">
                    <a:lnL>
                      <a:noFill/>
                    </a:lnL>
                    <a:lnR>
                      <a:noFill/>
                    </a:lnR>
                    <a:lnT>
                      <a:noFill/>
                    </a:lnT>
                    <a:lnB>
                      <a:noFill/>
                    </a:lnB>
                  </a:tcPr>
                </a:tc>
                <a:tc>
                  <a:txBody>
                    <a:bodyPr/>
                    <a:lstStyle/>
                    <a:p>
                      <a:pPr algn="l" fontAlgn="b"/>
                      <a:endParaRPr lang="en-US" sz="1000" b="0" i="0" u="none" strike="noStrike" dirty="0">
                        <a:solidFill>
                          <a:srgbClr val="000000"/>
                        </a:solidFill>
                        <a:latin typeface="Calibri"/>
                      </a:endParaRPr>
                    </a:p>
                  </a:txBody>
                  <a:tcPr marL="9427" marR="9427" marT="9427" marB="0" anchor="b">
                    <a:lnL>
                      <a:noFill/>
                    </a:lnL>
                    <a:lnR>
                      <a:noFill/>
                    </a:lnR>
                    <a:lnT>
                      <a:noFill/>
                    </a:lnT>
                    <a:lnB>
                      <a:noFill/>
                    </a:lnB>
                  </a:tcPr>
                </a:tc>
                <a:tc>
                  <a:txBody>
                    <a:bodyPr/>
                    <a:lstStyle/>
                    <a:p>
                      <a:pPr algn="l" fontAlgn="b"/>
                      <a:endParaRPr lang="en-US" sz="1000" b="0" i="0" u="none" strike="noStrike" dirty="0">
                        <a:solidFill>
                          <a:srgbClr val="000000"/>
                        </a:solidFill>
                        <a:latin typeface="Calibri"/>
                      </a:endParaRPr>
                    </a:p>
                  </a:txBody>
                  <a:tcPr marL="9427" marR="9427" marT="9427" marB="0" anchor="b">
                    <a:lnL>
                      <a:noFill/>
                    </a:lnL>
                    <a:lnR>
                      <a:noFill/>
                    </a:lnR>
                    <a:lnT>
                      <a:noFill/>
                    </a:lnT>
                    <a:lnB>
                      <a:noFill/>
                    </a:lnB>
                  </a:tcPr>
                </a:tc>
                <a:tc>
                  <a:txBody>
                    <a:bodyPr/>
                    <a:lstStyle/>
                    <a:p>
                      <a:pPr algn="l" fontAlgn="b"/>
                      <a:endParaRPr lang="en-US" sz="1000" b="0" i="0" u="none" strike="noStrike" dirty="0">
                        <a:solidFill>
                          <a:srgbClr val="000000"/>
                        </a:solidFill>
                        <a:latin typeface="Calibri"/>
                      </a:endParaRPr>
                    </a:p>
                  </a:txBody>
                  <a:tcPr marL="9427" marR="9427" marT="9427" marB="0" anchor="b">
                    <a:lnL>
                      <a:noFill/>
                    </a:lnL>
                    <a:lnR>
                      <a:noFill/>
                    </a:lnR>
                    <a:lnT>
                      <a:noFill/>
                    </a:lnT>
                    <a:lnB>
                      <a:noFill/>
                    </a:lnB>
                  </a:tcPr>
                </a:tc>
                <a:tc>
                  <a:txBody>
                    <a:bodyPr/>
                    <a:lstStyle/>
                    <a:p>
                      <a:pPr algn="l" fontAlgn="b"/>
                      <a:endParaRPr lang="en-US" sz="1000" b="0" i="0" u="none" strike="noStrike" dirty="0">
                        <a:solidFill>
                          <a:srgbClr val="000000"/>
                        </a:solidFill>
                        <a:latin typeface="Calibri"/>
                      </a:endParaRPr>
                    </a:p>
                  </a:txBody>
                  <a:tcPr marL="9427" marR="9427" marT="9427" marB="0" anchor="b">
                    <a:lnL>
                      <a:noFill/>
                    </a:lnL>
                    <a:lnR>
                      <a:noFill/>
                    </a:lnR>
                    <a:lnT>
                      <a:noFill/>
                    </a:lnT>
                    <a:lnB>
                      <a:noFill/>
                    </a:lnB>
                  </a:tcPr>
                </a:tc>
              </a:tr>
              <a:tr h="155891">
                <a:tc gridSpan="3">
                  <a:txBody>
                    <a:bodyPr/>
                    <a:lstStyle/>
                    <a:p>
                      <a:pPr algn="l" rtl="0" fontAlgn="b"/>
                      <a:r>
                        <a:rPr lang="en-US" sz="1000" b="0" i="0" u="none" strike="noStrike" dirty="0">
                          <a:solidFill>
                            <a:srgbClr val="000000"/>
                          </a:solidFill>
                          <a:latin typeface="Calibri"/>
                        </a:rPr>
                        <a:t>First 17 kWh per day 6.486¢ per kWh</a:t>
                      </a:r>
                    </a:p>
                  </a:txBody>
                  <a:tcPr marL="9427" marR="9427" marT="9427" marB="0" anchor="b">
                    <a:lnL>
                      <a:noFill/>
                    </a:lnL>
                    <a:lnR>
                      <a:noFill/>
                    </a:lnR>
                    <a:lnT>
                      <a:noFill/>
                    </a:lnT>
                    <a:lnB>
                      <a:noFill/>
                    </a:lnB>
                  </a:tcPr>
                </a:tc>
                <a:tc hMerge="1">
                  <a:txBody>
                    <a:bodyPr/>
                    <a:lstStyle/>
                    <a:p>
                      <a:endParaRPr lang="en-US"/>
                    </a:p>
                  </a:txBody>
                  <a:tcPr/>
                </a:tc>
                <a:tc hMerge="1">
                  <a:txBody>
                    <a:bodyPr/>
                    <a:lstStyle/>
                    <a:p>
                      <a:endParaRPr lang="en-US"/>
                    </a:p>
                  </a:txBody>
                  <a:tcPr/>
                </a:tc>
                <a:tc>
                  <a:txBody>
                    <a:bodyPr/>
                    <a:lstStyle/>
                    <a:p>
                      <a:pPr algn="l" fontAlgn="b"/>
                      <a:endParaRPr lang="en-US" sz="1000" b="0" i="0" u="none" strike="noStrike" dirty="0">
                        <a:solidFill>
                          <a:srgbClr val="000000"/>
                        </a:solidFill>
                        <a:latin typeface="Calibri"/>
                      </a:endParaRPr>
                    </a:p>
                  </a:txBody>
                  <a:tcPr marL="9427" marR="9427" marT="9427" marB="0" anchor="b">
                    <a:lnL>
                      <a:noFill/>
                    </a:lnL>
                    <a:lnR>
                      <a:noFill/>
                    </a:lnR>
                    <a:lnT>
                      <a:noFill/>
                    </a:lnT>
                    <a:lnB>
                      <a:noFill/>
                    </a:lnB>
                  </a:tcPr>
                </a:tc>
                <a:tc>
                  <a:txBody>
                    <a:bodyPr/>
                    <a:lstStyle/>
                    <a:p>
                      <a:pPr algn="l" fontAlgn="b"/>
                      <a:endParaRPr lang="en-US" sz="1000" b="0" i="0" u="none" strike="noStrike" dirty="0">
                        <a:solidFill>
                          <a:srgbClr val="000000"/>
                        </a:solidFill>
                        <a:latin typeface="Calibri"/>
                      </a:endParaRPr>
                    </a:p>
                  </a:txBody>
                  <a:tcPr marL="9427" marR="9427" marT="9427" marB="0" anchor="b">
                    <a:lnL>
                      <a:noFill/>
                    </a:lnL>
                    <a:lnR>
                      <a:noFill/>
                    </a:lnR>
                    <a:lnT>
                      <a:noFill/>
                    </a:lnT>
                    <a:lnB>
                      <a:noFill/>
                    </a:lnB>
                  </a:tcPr>
                </a:tc>
                <a:tc>
                  <a:txBody>
                    <a:bodyPr/>
                    <a:lstStyle/>
                    <a:p>
                      <a:pPr algn="l" fontAlgn="b"/>
                      <a:endParaRPr lang="en-US" sz="1000" b="0" i="0" u="none" strike="noStrike" dirty="0">
                        <a:solidFill>
                          <a:srgbClr val="000000"/>
                        </a:solidFill>
                        <a:latin typeface="Calibri"/>
                      </a:endParaRPr>
                    </a:p>
                  </a:txBody>
                  <a:tcPr marL="9427" marR="9427" marT="9427" marB="0" anchor="b">
                    <a:lnL>
                      <a:noFill/>
                    </a:lnL>
                    <a:lnR>
                      <a:noFill/>
                    </a:lnR>
                    <a:lnT>
                      <a:noFill/>
                    </a:lnT>
                    <a:lnB>
                      <a:noFill/>
                    </a:lnB>
                  </a:tcPr>
                </a:tc>
                <a:tc>
                  <a:txBody>
                    <a:bodyPr/>
                    <a:lstStyle/>
                    <a:p>
                      <a:pPr algn="l" fontAlgn="b"/>
                      <a:endParaRPr lang="en-US" sz="1000" b="0" i="0" u="none" strike="noStrike" dirty="0">
                        <a:solidFill>
                          <a:srgbClr val="000000"/>
                        </a:solidFill>
                        <a:latin typeface="Calibri"/>
                      </a:endParaRPr>
                    </a:p>
                  </a:txBody>
                  <a:tcPr marL="9427" marR="9427" marT="9427" marB="0" anchor="b">
                    <a:lnL>
                      <a:noFill/>
                    </a:lnL>
                    <a:lnR>
                      <a:noFill/>
                    </a:lnR>
                    <a:lnT>
                      <a:noFill/>
                    </a:lnT>
                    <a:lnB>
                      <a:noFill/>
                    </a:lnB>
                  </a:tcPr>
                </a:tc>
                <a:tc>
                  <a:txBody>
                    <a:bodyPr/>
                    <a:lstStyle/>
                    <a:p>
                      <a:pPr algn="l" fontAlgn="b"/>
                      <a:endParaRPr lang="en-US" sz="1000" b="0" i="0" u="none" strike="noStrike" dirty="0">
                        <a:solidFill>
                          <a:srgbClr val="000000"/>
                        </a:solidFill>
                        <a:latin typeface="Calibri"/>
                      </a:endParaRPr>
                    </a:p>
                  </a:txBody>
                  <a:tcPr marL="9427" marR="9427" marT="9427" marB="0" anchor="b">
                    <a:lnL>
                      <a:noFill/>
                    </a:lnL>
                    <a:lnR>
                      <a:noFill/>
                    </a:lnR>
                    <a:lnT>
                      <a:noFill/>
                    </a:lnT>
                    <a:lnB>
                      <a:noFill/>
                    </a:lnB>
                  </a:tcPr>
                </a:tc>
              </a:tr>
              <a:tr h="155891">
                <a:tc gridSpan="2">
                  <a:txBody>
                    <a:bodyPr/>
                    <a:lstStyle/>
                    <a:p>
                      <a:pPr algn="l" rtl="0" fontAlgn="b"/>
                      <a:r>
                        <a:rPr lang="en-US" sz="1000" b="0" i="0" u="none" strike="noStrike" dirty="0">
                          <a:solidFill>
                            <a:srgbClr val="000000"/>
                          </a:solidFill>
                          <a:latin typeface="Calibri"/>
                        </a:rPr>
                        <a:t>Additional kWh 7.896¢ per kWh</a:t>
                      </a:r>
                    </a:p>
                  </a:txBody>
                  <a:tcPr marL="9427" marR="9427" marT="9427" marB="0" anchor="b">
                    <a:lnL>
                      <a:noFill/>
                    </a:lnL>
                    <a:lnR>
                      <a:noFill/>
                    </a:lnR>
                    <a:lnT>
                      <a:noFill/>
                    </a:lnT>
                    <a:lnB>
                      <a:noFill/>
                    </a:lnB>
                  </a:tcPr>
                </a:tc>
                <a:tc hMerge="1">
                  <a:txBody>
                    <a:bodyPr/>
                    <a:lstStyle/>
                    <a:p>
                      <a:endParaRPr lang="en-US"/>
                    </a:p>
                  </a:txBody>
                  <a:tcPr/>
                </a:tc>
                <a:tc>
                  <a:txBody>
                    <a:bodyPr/>
                    <a:lstStyle/>
                    <a:p>
                      <a:pPr algn="l" fontAlgn="b"/>
                      <a:endParaRPr lang="en-US" sz="1000" b="0" i="0" u="none" strike="noStrike" dirty="0">
                        <a:solidFill>
                          <a:srgbClr val="000000"/>
                        </a:solidFill>
                        <a:latin typeface="Calibri"/>
                      </a:endParaRPr>
                    </a:p>
                  </a:txBody>
                  <a:tcPr marL="9427" marR="9427" marT="9427" marB="0" anchor="b">
                    <a:lnL>
                      <a:noFill/>
                    </a:lnL>
                    <a:lnR>
                      <a:noFill/>
                    </a:lnR>
                    <a:lnT>
                      <a:noFill/>
                    </a:lnT>
                    <a:lnB>
                      <a:noFill/>
                    </a:lnB>
                  </a:tcPr>
                </a:tc>
                <a:tc>
                  <a:txBody>
                    <a:bodyPr/>
                    <a:lstStyle/>
                    <a:p>
                      <a:pPr algn="l" fontAlgn="b"/>
                      <a:endParaRPr lang="en-US" sz="1000" b="0" i="0" u="none" strike="noStrike" dirty="0">
                        <a:solidFill>
                          <a:srgbClr val="000000"/>
                        </a:solidFill>
                        <a:latin typeface="Calibri"/>
                      </a:endParaRPr>
                    </a:p>
                  </a:txBody>
                  <a:tcPr marL="9427" marR="9427" marT="9427" marB="0" anchor="b">
                    <a:lnL>
                      <a:noFill/>
                    </a:lnL>
                    <a:lnR>
                      <a:noFill/>
                    </a:lnR>
                    <a:lnT>
                      <a:noFill/>
                    </a:lnT>
                    <a:lnB>
                      <a:noFill/>
                    </a:lnB>
                  </a:tcPr>
                </a:tc>
                <a:tc>
                  <a:txBody>
                    <a:bodyPr/>
                    <a:lstStyle/>
                    <a:p>
                      <a:pPr algn="l" fontAlgn="b"/>
                      <a:endParaRPr lang="en-US" sz="1000" b="0" i="0" u="none" strike="noStrike" dirty="0">
                        <a:solidFill>
                          <a:srgbClr val="000000"/>
                        </a:solidFill>
                        <a:latin typeface="Calibri"/>
                      </a:endParaRPr>
                    </a:p>
                  </a:txBody>
                  <a:tcPr marL="9427" marR="9427" marT="9427" marB="0" anchor="b">
                    <a:lnL>
                      <a:noFill/>
                    </a:lnL>
                    <a:lnR>
                      <a:noFill/>
                    </a:lnR>
                    <a:lnT>
                      <a:noFill/>
                    </a:lnT>
                    <a:lnB>
                      <a:noFill/>
                    </a:lnB>
                  </a:tcPr>
                </a:tc>
                <a:tc>
                  <a:txBody>
                    <a:bodyPr/>
                    <a:lstStyle/>
                    <a:p>
                      <a:pPr algn="l" fontAlgn="b"/>
                      <a:endParaRPr lang="en-US" sz="1000" b="0" i="0" u="none" strike="noStrike" dirty="0">
                        <a:solidFill>
                          <a:srgbClr val="000000"/>
                        </a:solidFill>
                        <a:latin typeface="Calibri"/>
                      </a:endParaRPr>
                    </a:p>
                  </a:txBody>
                  <a:tcPr marL="9427" marR="9427" marT="9427" marB="0" anchor="b">
                    <a:lnL>
                      <a:noFill/>
                    </a:lnL>
                    <a:lnR>
                      <a:noFill/>
                    </a:lnR>
                    <a:lnT>
                      <a:noFill/>
                    </a:lnT>
                    <a:lnB>
                      <a:noFill/>
                    </a:lnB>
                  </a:tcPr>
                </a:tc>
                <a:tc>
                  <a:txBody>
                    <a:bodyPr/>
                    <a:lstStyle/>
                    <a:p>
                      <a:pPr algn="l" fontAlgn="b"/>
                      <a:endParaRPr lang="en-US" sz="1000" b="0" i="0" u="none" strike="noStrike" dirty="0">
                        <a:solidFill>
                          <a:srgbClr val="000000"/>
                        </a:solidFill>
                        <a:latin typeface="Calibri"/>
                      </a:endParaRPr>
                    </a:p>
                  </a:txBody>
                  <a:tcPr marL="9427" marR="9427" marT="9427" marB="0" anchor="b">
                    <a:lnL>
                      <a:noFill/>
                    </a:lnL>
                    <a:lnR>
                      <a:noFill/>
                    </a:lnR>
                    <a:lnT>
                      <a:noFill/>
                    </a:lnT>
                    <a:lnB>
                      <a:noFill/>
                    </a:lnB>
                  </a:tcPr>
                </a:tc>
                <a:tc>
                  <a:txBody>
                    <a:bodyPr/>
                    <a:lstStyle/>
                    <a:p>
                      <a:pPr algn="l" fontAlgn="b"/>
                      <a:endParaRPr lang="en-US" sz="1000" b="0" i="0" u="none" strike="noStrike" dirty="0">
                        <a:solidFill>
                          <a:srgbClr val="000000"/>
                        </a:solidFill>
                        <a:latin typeface="Calibri"/>
                      </a:endParaRPr>
                    </a:p>
                  </a:txBody>
                  <a:tcPr marL="9427" marR="9427" marT="9427" marB="0" anchor="b">
                    <a:lnL>
                      <a:noFill/>
                    </a:lnL>
                    <a:lnR>
                      <a:noFill/>
                    </a:lnR>
                    <a:lnT>
                      <a:noFill/>
                    </a:lnT>
                    <a:lnB>
                      <a:noFill/>
                    </a:lnB>
                  </a:tcPr>
                </a:tc>
              </a:tr>
              <a:tr h="155891">
                <a:tc>
                  <a:txBody>
                    <a:bodyPr/>
                    <a:lstStyle/>
                    <a:p>
                      <a:pPr algn="l" rtl="0" fontAlgn="b"/>
                      <a:endParaRPr lang="en-US" sz="1000" b="0" i="0" u="none" strike="noStrike" dirty="0">
                        <a:solidFill>
                          <a:srgbClr val="000000"/>
                        </a:solidFill>
                        <a:latin typeface="Calibri"/>
                      </a:endParaRPr>
                    </a:p>
                  </a:txBody>
                  <a:tcPr marL="9427" marR="9427" marT="9427" marB="0" anchor="b">
                    <a:lnL>
                      <a:noFill/>
                    </a:lnL>
                    <a:lnR>
                      <a:noFill/>
                    </a:lnR>
                    <a:lnT>
                      <a:noFill/>
                    </a:lnT>
                    <a:lnB>
                      <a:noFill/>
                    </a:lnB>
                  </a:tcPr>
                </a:tc>
                <a:tc>
                  <a:txBody>
                    <a:bodyPr/>
                    <a:lstStyle/>
                    <a:p>
                      <a:pPr algn="l" fontAlgn="b"/>
                      <a:endParaRPr lang="en-US" sz="1000" b="0" i="0" u="none" strike="noStrike" dirty="0">
                        <a:solidFill>
                          <a:srgbClr val="000000"/>
                        </a:solidFill>
                        <a:latin typeface="Calibri"/>
                      </a:endParaRPr>
                    </a:p>
                  </a:txBody>
                  <a:tcPr marL="9427" marR="9427" marT="9427" marB="0" anchor="b">
                    <a:lnL>
                      <a:noFill/>
                    </a:lnL>
                    <a:lnR>
                      <a:noFill/>
                    </a:lnR>
                    <a:lnT>
                      <a:noFill/>
                    </a:lnT>
                    <a:lnB>
                      <a:noFill/>
                    </a:lnB>
                  </a:tcPr>
                </a:tc>
                <a:tc>
                  <a:txBody>
                    <a:bodyPr/>
                    <a:lstStyle/>
                    <a:p>
                      <a:pPr algn="l" fontAlgn="b"/>
                      <a:endParaRPr lang="en-US" sz="1000" b="0" i="0" u="none" strike="noStrike" dirty="0">
                        <a:solidFill>
                          <a:srgbClr val="000000"/>
                        </a:solidFill>
                        <a:latin typeface="Calibri"/>
                      </a:endParaRPr>
                    </a:p>
                  </a:txBody>
                  <a:tcPr marL="9427" marR="9427" marT="9427" marB="0" anchor="b">
                    <a:lnL>
                      <a:noFill/>
                    </a:lnL>
                    <a:lnR>
                      <a:noFill/>
                    </a:lnR>
                    <a:lnT>
                      <a:noFill/>
                    </a:lnT>
                    <a:lnB>
                      <a:noFill/>
                    </a:lnB>
                  </a:tcPr>
                </a:tc>
                <a:tc>
                  <a:txBody>
                    <a:bodyPr/>
                    <a:lstStyle/>
                    <a:p>
                      <a:pPr algn="l" fontAlgn="b"/>
                      <a:endParaRPr lang="en-US" sz="1000" b="0" i="0" u="none" strike="noStrike" dirty="0">
                        <a:solidFill>
                          <a:srgbClr val="000000"/>
                        </a:solidFill>
                        <a:latin typeface="Calibri"/>
                      </a:endParaRPr>
                    </a:p>
                  </a:txBody>
                  <a:tcPr marL="9427" marR="9427" marT="9427" marB="0" anchor="b">
                    <a:lnL>
                      <a:noFill/>
                    </a:lnL>
                    <a:lnR>
                      <a:noFill/>
                    </a:lnR>
                    <a:lnT>
                      <a:noFill/>
                    </a:lnT>
                    <a:lnB>
                      <a:noFill/>
                    </a:lnB>
                  </a:tcPr>
                </a:tc>
                <a:tc>
                  <a:txBody>
                    <a:bodyPr/>
                    <a:lstStyle/>
                    <a:p>
                      <a:pPr algn="l" fontAlgn="b"/>
                      <a:endParaRPr lang="en-US" sz="1000" b="0" i="0" u="none" strike="noStrike" dirty="0">
                        <a:solidFill>
                          <a:srgbClr val="000000"/>
                        </a:solidFill>
                        <a:latin typeface="Calibri"/>
                      </a:endParaRPr>
                    </a:p>
                  </a:txBody>
                  <a:tcPr marL="9427" marR="9427" marT="9427" marB="0" anchor="b">
                    <a:lnL>
                      <a:noFill/>
                    </a:lnL>
                    <a:lnR>
                      <a:noFill/>
                    </a:lnR>
                    <a:lnT>
                      <a:noFill/>
                    </a:lnT>
                    <a:lnB>
                      <a:noFill/>
                    </a:lnB>
                  </a:tcPr>
                </a:tc>
                <a:tc>
                  <a:txBody>
                    <a:bodyPr/>
                    <a:lstStyle/>
                    <a:p>
                      <a:pPr algn="l" fontAlgn="b"/>
                      <a:endParaRPr lang="en-US" sz="1000" b="0" i="0" u="none" strike="noStrike" dirty="0">
                        <a:solidFill>
                          <a:srgbClr val="000000"/>
                        </a:solidFill>
                        <a:latin typeface="Calibri"/>
                      </a:endParaRPr>
                    </a:p>
                  </a:txBody>
                  <a:tcPr marL="9427" marR="9427" marT="9427" marB="0" anchor="b">
                    <a:lnL>
                      <a:noFill/>
                    </a:lnL>
                    <a:lnR>
                      <a:noFill/>
                    </a:lnR>
                    <a:lnT>
                      <a:noFill/>
                    </a:lnT>
                    <a:lnB>
                      <a:noFill/>
                    </a:lnB>
                  </a:tcPr>
                </a:tc>
                <a:tc>
                  <a:txBody>
                    <a:bodyPr/>
                    <a:lstStyle/>
                    <a:p>
                      <a:pPr algn="l" fontAlgn="b"/>
                      <a:endParaRPr lang="en-US" sz="1000" b="0" i="0" u="none" strike="noStrike" dirty="0">
                        <a:solidFill>
                          <a:srgbClr val="000000"/>
                        </a:solidFill>
                        <a:latin typeface="Calibri"/>
                      </a:endParaRPr>
                    </a:p>
                  </a:txBody>
                  <a:tcPr marL="9427" marR="9427" marT="9427" marB="0" anchor="b">
                    <a:lnL>
                      <a:noFill/>
                    </a:lnL>
                    <a:lnR>
                      <a:noFill/>
                    </a:lnR>
                    <a:lnT>
                      <a:noFill/>
                    </a:lnT>
                    <a:lnB>
                      <a:noFill/>
                    </a:lnB>
                  </a:tcPr>
                </a:tc>
                <a:tc>
                  <a:txBody>
                    <a:bodyPr/>
                    <a:lstStyle/>
                    <a:p>
                      <a:pPr algn="l" fontAlgn="b"/>
                      <a:endParaRPr lang="en-US" sz="1000" b="0" i="0" u="none" strike="noStrike" dirty="0">
                        <a:solidFill>
                          <a:srgbClr val="000000"/>
                        </a:solidFill>
                        <a:latin typeface="Calibri"/>
                      </a:endParaRPr>
                    </a:p>
                  </a:txBody>
                  <a:tcPr marL="9427" marR="9427" marT="9427" marB="0" anchor="b">
                    <a:lnL>
                      <a:noFill/>
                    </a:lnL>
                    <a:lnR>
                      <a:noFill/>
                    </a:lnR>
                    <a:lnT>
                      <a:noFill/>
                    </a:lnT>
                    <a:lnB>
                      <a:noFill/>
                    </a:lnB>
                  </a:tcPr>
                </a:tc>
              </a:tr>
              <a:tr h="155891">
                <a:tc>
                  <a:txBody>
                    <a:bodyPr/>
                    <a:lstStyle/>
                    <a:p>
                      <a:pPr algn="l" rtl="0" fontAlgn="b"/>
                      <a:r>
                        <a:rPr lang="en-US" sz="1000" b="0" i="0" u="none" strike="noStrike" dirty="0">
                          <a:solidFill>
                            <a:srgbClr val="000000"/>
                          </a:solidFill>
                          <a:latin typeface="Calibri"/>
                        </a:rPr>
                        <a:t>Delivery Charges</a:t>
                      </a:r>
                    </a:p>
                  </a:txBody>
                  <a:tcPr marL="9427" marR="9427" marT="9427" marB="0" anchor="b">
                    <a:lnL>
                      <a:noFill/>
                    </a:lnL>
                    <a:lnR>
                      <a:noFill/>
                    </a:lnR>
                    <a:lnT>
                      <a:noFill/>
                    </a:lnT>
                    <a:lnB>
                      <a:noFill/>
                    </a:lnB>
                  </a:tcPr>
                </a:tc>
                <a:tc>
                  <a:txBody>
                    <a:bodyPr/>
                    <a:lstStyle/>
                    <a:p>
                      <a:pPr algn="l" fontAlgn="b"/>
                      <a:endParaRPr lang="en-US" sz="1000" b="0" i="0" u="none" strike="noStrike" dirty="0">
                        <a:solidFill>
                          <a:srgbClr val="000000"/>
                        </a:solidFill>
                        <a:latin typeface="Calibri"/>
                      </a:endParaRPr>
                    </a:p>
                  </a:txBody>
                  <a:tcPr marL="9427" marR="9427" marT="9427" marB="0" anchor="b">
                    <a:lnL>
                      <a:noFill/>
                    </a:lnL>
                    <a:lnR>
                      <a:noFill/>
                    </a:lnR>
                    <a:lnT>
                      <a:noFill/>
                    </a:lnT>
                    <a:lnB>
                      <a:noFill/>
                    </a:lnB>
                  </a:tcPr>
                </a:tc>
                <a:tc>
                  <a:txBody>
                    <a:bodyPr/>
                    <a:lstStyle/>
                    <a:p>
                      <a:pPr algn="l" fontAlgn="b"/>
                      <a:endParaRPr lang="en-US" sz="1000" b="0" i="0" u="none" strike="noStrike" dirty="0">
                        <a:solidFill>
                          <a:srgbClr val="000000"/>
                        </a:solidFill>
                        <a:latin typeface="Calibri"/>
                      </a:endParaRPr>
                    </a:p>
                  </a:txBody>
                  <a:tcPr marL="9427" marR="9427" marT="9427" marB="0" anchor="b">
                    <a:lnL>
                      <a:noFill/>
                    </a:lnL>
                    <a:lnR>
                      <a:noFill/>
                    </a:lnR>
                    <a:lnT>
                      <a:noFill/>
                    </a:lnT>
                    <a:lnB>
                      <a:noFill/>
                    </a:lnB>
                  </a:tcPr>
                </a:tc>
                <a:tc>
                  <a:txBody>
                    <a:bodyPr/>
                    <a:lstStyle/>
                    <a:p>
                      <a:pPr algn="l" fontAlgn="b"/>
                      <a:endParaRPr lang="en-US" sz="1000" b="0" i="0" u="none" strike="noStrike" dirty="0">
                        <a:solidFill>
                          <a:srgbClr val="000000"/>
                        </a:solidFill>
                        <a:latin typeface="Calibri"/>
                      </a:endParaRPr>
                    </a:p>
                  </a:txBody>
                  <a:tcPr marL="9427" marR="9427" marT="9427" marB="0" anchor="b">
                    <a:lnL>
                      <a:noFill/>
                    </a:lnL>
                    <a:lnR>
                      <a:noFill/>
                    </a:lnR>
                    <a:lnT>
                      <a:noFill/>
                    </a:lnT>
                    <a:lnB>
                      <a:noFill/>
                    </a:lnB>
                  </a:tcPr>
                </a:tc>
                <a:tc>
                  <a:txBody>
                    <a:bodyPr/>
                    <a:lstStyle/>
                    <a:p>
                      <a:pPr algn="l" fontAlgn="b"/>
                      <a:endParaRPr lang="en-US" sz="1000" b="0" i="0" u="none" strike="noStrike" dirty="0">
                        <a:solidFill>
                          <a:srgbClr val="000000"/>
                        </a:solidFill>
                        <a:latin typeface="Calibri"/>
                      </a:endParaRPr>
                    </a:p>
                  </a:txBody>
                  <a:tcPr marL="9427" marR="9427" marT="9427" marB="0" anchor="b">
                    <a:lnL>
                      <a:noFill/>
                    </a:lnL>
                    <a:lnR>
                      <a:noFill/>
                    </a:lnR>
                    <a:lnT>
                      <a:noFill/>
                    </a:lnT>
                    <a:lnB>
                      <a:noFill/>
                    </a:lnB>
                  </a:tcPr>
                </a:tc>
                <a:tc>
                  <a:txBody>
                    <a:bodyPr/>
                    <a:lstStyle/>
                    <a:p>
                      <a:pPr algn="l" fontAlgn="b"/>
                      <a:endParaRPr lang="en-US" sz="1000" b="0" i="0" u="none" strike="noStrike" dirty="0">
                        <a:solidFill>
                          <a:srgbClr val="000000"/>
                        </a:solidFill>
                        <a:latin typeface="Calibri"/>
                      </a:endParaRPr>
                    </a:p>
                  </a:txBody>
                  <a:tcPr marL="9427" marR="9427" marT="9427" marB="0" anchor="b">
                    <a:lnL>
                      <a:noFill/>
                    </a:lnL>
                    <a:lnR>
                      <a:noFill/>
                    </a:lnR>
                    <a:lnT>
                      <a:noFill/>
                    </a:lnT>
                    <a:lnB>
                      <a:noFill/>
                    </a:lnB>
                  </a:tcPr>
                </a:tc>
                <a:tc>
                  <a:txBody>
                    <a:bodyPr/>
                    <a:lstStyle/>
                    <a:p>
                      <a:pPr algn="l" fontAlgn="b"/>
                      <a:endParaRPr lang="en-US" sz="1000" b="0" i="0" u="none" strike="noStrike" dirty="0">
                        <a:solidFill>
                          <a:srgbClr val="000000"/>
                        </a:solidFill>
                        <a:latin typeface="Calibri"/>
                      </a:endParaRPr>
                    </a:p>
                  </a:txBody>
                  <a:tcPr marL="9427" marR="9427" marT="9427" marB="0" anchor="b">
                    <a:lnL>
                      <a:noFill/>
                    </a:lnL>
                    <a:lnR>
                      <a:noFill/>
                    </a:lnR>
                    <a:lnT>
                      <a:noFill/>
                    </a:lnT>
                    <a:lnB>
                      <a:noFill/>
                    </a:lnB>
                  </a:tcPr>
                </a:tc>
                <a:tc>
                  <a:txBody>
                    <a:bodyPr/>
                    <a:lstStyle/>
                    <a:p>
                      <a:pPr algn="l" fontAlgn="b"/>
                      <a:endParaRPr lang="en-US" sz="1000" b="0" i="0" u="none" strike="noStrike" dirty="0">
                        <a:solidFill>
                          <a:srgbClr val="000000"/>
                        </a:solidFill>
                        <a:latin typeface="Calibri"/>
                      </a:endParaRPr>
                    </a:p>
                  </a:txBody>
                  <a:tcPr marL="9427" marR="9427" marT="9427" marB="0" anchor="b">
                    <a:lnL>
                      <a:noFill/>
                    </a:lnL>
                    <a:lnR>
                      <a:noFill/>
                    </a:lnR>
                    <a:lnT>
                      <a:noFill/>
                    </a:lnT>
                    <a:lnB>
                      <a:noFill/>
                    </a:lnB>
                  </a:tcPr>
                </a:tc>
              </a:tr>
              <a:tr h="155891">
                <a:tc gridSpan="2">
                  <a:txBody>
                    <a:bodyPr/>
                    <a:lstStyle/>
                    <a:p>
                      <a:pPr algn="l" rtl="0" fontAlgn="b"/>
                      <a:r>
                        <a:rPr lang="en-US" sz="1000" b="0" i="0" u="none" strike="noStrike" dirty="0">
                          <a:solidFill>
                            <a:srgbClr val="000000"/>
                          </a:solidFill>
                          <a:latin typeface="Calibri"/>
                        </a:rPr>
                        <a:t>Distribution kWh 3.547¢ per kWh</a:t>
                      </a:r>
                    </a:p>
                  </a:txBody>
                  <a:tcPr marL="9427" marR="9427" marT="9427" marB="0" anchor="b">
                    <a:lnL>
                      <a:noFill/>
                    </a:lnL>
                    <a:lnR>
                      <a:noFill/>
                    </a:lnR>
                    <a:lnT>
                      <a:noFill/>
                    </a:lnT>
                    <a:lnB>
                      <a:noFill/>
                    </a:lnB>
                  </a:tcPr>
                </a:tc>
                <a:tc hMerge="1">
                  <a:txBody>
                    <a:bodyPr/>
                    <a:lstStyle/>
                    <a:p>
                      <a:endParaRPr lang="en-US"/>
                    </a:p>
                  </a:txBody>
                  <a:tcPr/>
                </a:tc>
                <a:tc>
                  <a:txBody>
                    <a:bodyPr/>
                    <a:lstStyle/>
                    <a:p>
                      <a:pPr algn="l" fontAlgn="b"/>
                      <a:endParaRPr lang="en-US" sz="1000" b="0" i="0" u="none" strike="noStrike" dirty="0">
                        <a:solidFill>
                          <a:srgbClr val="000000"/>
                        </a:solidFill>
                        <a:latin typeface="Calibri"/>
                      </a:endParaRPr>
                    </a:p>
                  </a:txBody>
                  <a:tcPr marL="9427" marR="9427" marT="9427" marB="0" anchor="b">
                    <a:lnL>
                      <a:noFill/>
                    </a:lnL>
                    <a:lnR>
                      <a:noFill/>
                    </a:lnR>
                    <a:lnT>
                      <a:noFill/>
                    </a:lnT>
                    <a:lnB>
                      <a:noFill/>
                    </a:lnB>
                  </a:tcPr>
                </a:tc>
                <a:tc>
                  <a:txBody>
                    <a:bodyPr/>
                    <a:lstStyle/>
                    <a:p>
                      <a:pPr algn="l" fontAlgn="b"/>
                      <a:endParaRPr lang="en-US" sz="1000" b="0" i="0" u="none" strike="noStrike" dirty="0">
                        <a:solidFill>
                          <a:srgbClr val="000000"/>
                        </a:solidFill>
                        <a:latin typeface="Calibri"/>
                      </a:endParaRPr>
                    </a:p>
                  </a:txBody>
                  <a:tcPr marL="9427" marR="9427" marT="9427" marB="0" anchor="b">
                    <a:lnL>
                      <a:noFill/>
                    </a:lnL>
                    <a:lnR>
                      <a:noFill/>
                    </a:lnR>
                    <a:lnT>
                      <a:noFill/>
                    </a:lnT>
                    <a:lnB>
                      <a:noFill/>
                    </a:lnB>
                  </a:tcPr>
                </a:tc>
                <a:tc>
                  <a:txBody>
                    <a:bodyPr/>
                    <a:lstStyle/>
                    <a:p>
                      <a:pPr algn="l" fontAlgn="b"/>
                      <a:endParaRPr lang="en-US" sz="1000" b="0" i="0" u="none" strike="noStrike" dirty="0">
                        <a:solidFill>
                          <a:srgbClr val="000000"/>
                        </a:solidFill>
                        <a:latin typeface="Calibri"/>
                      </a:endParaRPr>
                    </a:p>
                  </a:txBody>
                  <a:tcPr marL="9427" marR="9427" marT="9427" marB="0" anchor="b">
                    <a:lnL>
                      <a:noFill/>
                    </a:lnL>
                    <a:lnR>
                      <a:noFill/>
                    </a:lnR>
                    <a:lnT>
                      <a:noFill/>
                    </a:lnT>
                    <a:lnB>
                      <a:noFill/>
                    </a:lnB>
                  </a:tcPr>
                </a:tc>
                <a:tc>
                  <a:txBody>
                    <a:bodyPr/>
                    <a:lstStyle/>
                    <a:p>
                      <a:pPr algn="l" fontAlgn="b"/>
                      <a:endParaRPr lang="en-US" sz="1000" b="0" i="0" u="none" strike="noStrike" dirty="0">
                        <a:solidFill>
                          <a:srgbClr val="000000"/>
                        </a:solidFill>
                        <a:latin typeface="Calibri"/>
                      </a:endParaRPr>
                    </a:p>
                  </a:txBody>
                  <a:tcPr marL="9427" marR="9427" marT="9427" marB="0" anchor="b">
                    <a:lnL>
                      <a:noFill/>
                    </a:lnL>
                    <a:lnR>
                      <a:noFill/>
                    </a:lnR>
                    <a:lnT>
                      <a:noFill/>
                    </a:lnT>
                    <a:lnB>
                      <a:noFill/>
                    </a:lnB>
                  </a:tcPr>
                </a:tc>
                <a:tc>
                  <a:txBody>
                    <a:bodyPr/>
                    <a:lstStyle/>
                    <a:p>
                      <a:pPr algn="l" fontAlgn="b"/>
                      <a:endParaRPr lang="en-US" sz="1000" b="0" i="0" u="none" strike="noStrike" dirty="0">
                        <a:solidFill>
                          <a:srgbClr val="000000"/>
                        </a:solidFill>
                        <a:latin typeface="Calibri"/>
                      </a:endParaRPr>
                    </a:p>
                  </a:txBody>
                  <a:tcPr marL="9427" marR="9427" marT="9427" marB="0" anchor="b">
                    <a:lnL>
                      <a:noFill/>
                    </a:lnL>
                    <a:lnR>
                      <a:noFill/>
                    </a:lnR>
                    <a:lnT>
                      <a:noFill/>
                    </a:lnT>
                    <a:lnB>
                      <a:noFill/>
                    </a:lnB>
                  </a:tcPr>
                </a:tc>
                <a:tc>
                  <a:txBody>
                    <a:bodyPr/>
                    <a:lstStyle/>
                    <a:p>
                      <a:pPr algn="l" fontAlgn="b"/>
                      <a:endParaRPr lang="en-US" sz="1000" b="0" i="0" u="none" strike="noStrike" dirty="0">
                        <a:solidFill>
                          <a:srgbClr val="000000"/>
                        </a:solidFill>
                        <a:latin typeface="Calibri"/>
                      </a:endParaRPr>
                    </a:p>
                  </a:txBody>
                  <a:tcPr marL="9427" marR="9427" marT="9427" marB="0" anchor="b">
                    <a:lnL>
                      <a:noFill/>
                    </a:lnL>
                    <a:lnR>
                      <a:noFill/>
                    </a:lnR>
                    <a:lnT>
                      <a:noFill/>
                    </a:lnT>
                    <a:lnB>
                      <a:noFill/>
                    </a:lnB>
                  </a:tcPr>
                </a:tc>
              </a:tr>
              <a:tr h="155891">
                <a:tc>
                  <a:txBody>
                    <a:bodyPr/>
                    <a:lstStyle/>
                    <a:p>
                      <a:pPr algn="l" rtl="0" fontAlgn="b"/>
                      <a:endParaRPr lang="en-US" sz="1000" b="0" i="0" u="none" strike="noStrike" dirty="0">
                        <a:solidFill>
                          <a:srgbClr val="000000"/>
                        </a:solidFill>
                        <a:latin typeface="Calibri"/>
                      </a:endParaRPr>
                    </a:p>
                  </a:txBody>
                  <a:tcPr marL="9427" marR="9427" marT="9427" marB="0" anchor="b">
                    <a:lnL>
                      <a:noFill/>
                    </a:lnL>
                    <a:lnR>
                      <a:noFill/>
                    </a:lnR>
                    <a:lnT>
                      <a:noFill/>
                    </a:lnT>
                    <a:lnB>
                      <a:noFill/>
                    </a:lnB>
                  </a:tcPr>
                </a:tc>
                <a:tc>
                  <a:txBody>
                    <a:bodyPr/>
                    <a:lstStyle/>
                    <a:p>
                      <a:pPr algn="l" fontAlgn="b"/>
                      <a:endParaRPr lang="en-US" sz="1000" b="0" i="0" u="none" strike="noStrike" dirty="0">
                        <a:solidFill>
                          <a:srgbClr val="000000"/>
                        </a:solidFill>
                        <a:latin typeface="Calibri"/>
                      </a:endParaRPr>
                    </a:p>
                  </a:txBody>
                  <a:tcPr marL="9427" marR="9427" marT="9427" marB="0" anchor="b">
                    <a:lnL>
                      <a:noFill/>
                    </a:lnL>
                    <a:lnR>
                      <a:noFill/>
                    </a:lnR>
                    <a:lnT>
                      <a:noFill/>
                    </a:lnT>
                    <a:lnB>
                      <a:noFill/>
                    </a:lnB>
                  </a:tcPr>
                </a:tc>
                <a:tc>
                  <a:txBody>
                    <a:bodyPr/>
                    <a:lstStyle/>
                    <a:p>
                      <a:pPr algn="l" fontAlgn="b"/>
                      <a:endParaRPr lang="en-US" sz="1000" b="0" i="0" u="none" strike="noStrike" dirty="0">
                        <a:solidFill>
                          <a:srgbClr val="000000"/>
                        </a:solidFill>
                        <a:latin typeface="Calibri"/>
                      </a:endParaRPr>
                    </a:p>
                  </a:txBody>
                  <a:tcPr marL="9427" marR="9427" marT="9427" marB="0" anchor="b">
                    <a:lnL>
                      <a:noFill/>
                    </a:lnL>
                    <a:lnR>
                      <a:noFill/>
                    </a:lnR>
                    <a:lnT>
                      <a:noFill/>
                    </a:lnT>
                    <a:lnB>
                      <a:noFill/>
                    </a:lnB>
                  </a:tcPr>
                </a:tc>
                <a:tc>
                  <a:txBody>
                    <a:bodyPr/>
                    <a:lstStyle/>
                    <a:p>
                      <a:pPr algn="l" fontAlgn="b"/>
                      <a:endParaRPr lang="en-US" sz="1000" b="0" i="0" u="none" strike="noStrike" dirty="0">
                        <a:solidFill>
                          <a:srgbClr val="000000"/>
                        </a:solidFill>
                        <a:latin typeface="Calibri"/>
                      </a:endParaRPr>
                    </a:p>
                  </a:txBody>
                  <a:tcPr marL="9427" marR="9427" marT="9427" marB="0" anchor="b">
                    <a:lnL>
                      <a:noFill/>
                    </a:lnL>
                    <a:lnR>
                      <a:noFill/>
                    </a:lnR>
                    <a:lnT>
                      <a:noFill/>
                    </a:lnT>
                    <a:lnB>
                      <a:noFill/>
                    </a:lnB>
                  </a:tcPr>
                </a:tc>
                <a:tc>
                  <a:txBody>
                    <a:bodyPr/>
                    <a:lstStyle/>
                    <a:p>
                      <a:pPr algn="l" fontAlgn="b"/>
                      <a:endParaRPr lang="en-US" sz="1000" b="0" i="0" u="none" strike="noStrike" dirty="0">
                        <a:solidFill>
                          <a:srgbClr val="000000"/>
                        </a:solidFill>
                        <a:latin typeface="Calibri"/>
                      </a:endParaRPr>
                    </a:p>
                  </a:txBody>
                  <a:tcPr marL="9427" marR="9427" marT="9427" marB="0" anchor="b">
                    <a:lnL>
                      <a:noFill/>
                    </a:lnL>
                    <a:lnR>
                      <a:noFill/>
                    </a:lnR>
                    <a:lnT>
                      <a:noFill/>
                    </a:lnT>
                    <a:lnB>
                      <a:noFill/>
                    </a:lnB>
                  </a:tcPr>
                </a:tc>
                <a:tc>
                  <a:txBody>
                    <a:bodyPr/>
                    <a:lstStyle/>
                    <a:p>
                      <a:pPr algn="l" fontAlgn="b"/>
                      <a:endParaRPr lang="en-US" sz="1000" b="0" i="0" u="none" strike="noStrike" dirty="0">
                        <a:solidFill>
                          <a:srgbClr val="000000"/>
                        </a:solidFill>
                        <a:latin typeface="Calibri"/>
                      </a:endParaRPr>
                    </a:p>
                  </a:txBody>
                  <a:tcPr marL="9427" marR="9427" marT="9427" marB="0" anchor="b">
                    <a:lnL>
                      <a:noFill/>
                    </a:lnL>
                    <a:lnR>
                      <a:noFill/>
                    </a:lnR>
                    <a:lnT>
                      <a:noFill/>
                    </a:lnT>
                    <a:lnB>
                      <a:noFill/>
                    </a:lnB>
                  </a:tcPr>
                </a:tc>
                <a:tc>
                  <a:txBody>
                    <a:bodyPr/>
                    <a:lstStyle/>
                    <a:p>
                      <a:pPr algn="l" fontAlgn="b"/>
                      <a:endParaRPr lang="en-US" sz="1000" b="0" i="0" u="none" strike="noStrike" dirty="0">
                        <a:solidFill>
                          <a:srgbClr val="000000"/>
                        </a:solidFill>
                        <a:latin typeface="Calibri"/>
                      </a:endParaRPr>
                    </a:p>
                  </a:txBody>
                  <a:tcPr marL="9427" marR="9427" marT="9427" marB="0" anchor="b">
                    <a:lnL>
                      <a:noFill/>
                    </a:lnL>
                    <a:lnR>
                      <a:noFill/>
                    </a:lnR>
                    <a:lnT>
                      <a:noFill/>
                    </a:lnT>
                    <a:lnB>
                      <a:noFill/>
                    </a:lnB>
                  </a:tcPr>
                </a:tc>
                <a:tc>
                  <a:txBody>
                    <a:bodyPr/>
                    <a:lstStyle/>
                    <a:p>
                      <a:pPr algn="l" fontAlgn="b"/>
                      <a:endParaRPr lang="en-US" sz="1000" b="0" i="0" u="none" strike="noStrike" dirty="0">
                        <a:solidFill>
                          <a:srgbClr val="000000"/>
                        </a:solidFill>
                        <a:latin typeface="Calibri"/>
                      </a:endParaRPr>
                    </a:p>
                  </a:txBody>
                  <a:tcPr marL="9427" marR="9427" marT="9427" marB="0" anchor="b">
                    <a:lnL>
                      <a:noFill/>
                    </a:lnL>
                    <a:lnR>
                      <a:noFill/>
                    </a:lnR>
                    <a:lnT>
                      <a:noFill/>
                    </a:lnT>
                    <a:lnB>
                      <a:noFill/>
                    </a:lnB>
                  </a:tcPr>
                </a:tc>
              </a:tr>
              <a:tr h="481027">
                <a:tc gridSpan="2">
                  <a:txBody>
                    <a:bodyPr/>
                    <a:lstStyle/>
                    <a:p>
                      <a:pPr algn="l" rtl="0" fontAlgn="b"/>
                      <a:r>
                        <a:rPr lang="en-US" sz="1000" b="0" i="0" u="none" strike="noStrike" dirty="0">
                          <a:solidFill>
                            <a:srgbClr val="FF0000"/>
                          </a:solidFill>
                          <a:latin typeface="Calibri"/>
                        </a:rPr>
                        <a:t>So you around 10.5 cents/kWh</a:t>
                      </a:r>
                    </a:p>
                  </a:txBody>
                  <a:tcPr marL="9427" marR="9427" marT="9427" marB="0" anchor="b">
                    <a:lnL>
                      <a:noFill/>
                    </a:lnL>
                    <a:lnR>
                      <a:noFill/>
                    </a:lnR>
                    <a:lnT>
                      <a:noFill/>
                    </a:lnT>
                    <a:lnB>
                      <a:noFill/>
                    </a:lnB>
                  </a:tcPr>
                </a:tc>
                <a:tc hMerge="1">
                  <a:txBody>
                    <a:bodyPr/>
                    <a:lstStyle/>
                    <a:p>
                      <a:endParaRPr lang="en-US"/>
                    </a:p>
                  </a:txBody>
                  <a:tcPr/>
                </a:tc>
                <a:tc>
                  <a:txBody>
                    <a:bodyPr/>
                    <a:lstStyle/>
                    <a:p>
                      <a:pPr algn="l" fontAlgn="b"/>
                      <a:endParaRPr lang="en-US" sz="1000" b="0" i="0" u="none" strike="noStrike" dirty="0">
                        <a:solidFill>
                          <a:srgbClr val="000000"/>
                        </a:solidFill>
                        <a:latin typeface="Calibri"/>
                      </a:endParaRPr>
                    </a:p>
                  </a:txBody>
                  <a:tcPr marL="9427" marR="9427" marT="9427" marB="0" anchor="b">
                    <a:lnL>
                      <a:noFill/>
                    </a:lnL>
                    <a:lnR>
                      <a:noFill/>
                    </a:lnR>
                    <a:lnT>
                      <a:noFill/>
                    </a:lnT>
                    <a:lnB>
                      <a:noFill/>
                    </a:lnB>
                  </a:tcPr>
                </a:tc>
                <a:tc>
                  <a:txBody>
                    <a:bodyPr/>
                    <a:lstStyle/>
                    <a:p>
                      <a:pPr algn="l" fontAlgn="b"/>
                      <a:endParaRPr lang="en-US" sz="1000" b="0" i="0" u="none" strike="noStrike" dirty="0">
                        <a:solidFill>
                          <a:srgbClr val="000000"/>
                        </a:solidFill>
                        <a:latin typeface="Calibri"/>
                      </a:endParaRPr>
                    </a:p>
                  </a:txBody>
                  <a:tcPr marL="9427" marR="9427" marT="9427" marB="0" anchor="b">
                    <a:lnL>
                      <a:noFill/>
                    </a:lnL>
                    <a:lnR>
                      <a:noFill/>
                    </a:lnR>
                    <a:lnT>
                      <a:noFill/>
                    </a:lnT>
                    <a:lnB>
                      <a:noFill/>
                    </a:lnB>
                  </a:tcPr>
                </a:tc>
                <a:tc>
                  <a:txBody>
                    <a:bodyPr/>
                    <a:lstStyle/>
                    <a:p>
                      <a:pPr algn="l" fontAlgn="b"/>
                      <a:endParaRPr lang="en-US" sz="1000" b="0" i="0" u="none" strike="noStrike" dirty="0">
                        <a:solidFill>
                          <a:srgbClr val="000000"/>
                        </a:solidFill>
                        <a:latin typeface="Calibri"/>
                      </a:endParaRPr>
                    </a:p>
                  </a:txBody>
                  <a:tcPr marL="9427" marR="9427" marT="9427" marB="0" anchor="b">
                    <a:lnL>
                      <a:noFill/>
                    </a:lnL>
                    <a:lnR>
                      <a:noFill/>
                    </a:lnR>
                    <a:lnT>
                      <a:noFill/>
                    </a:lnT>
                    <a:lnB>
                      <a:noFill/>
                    </a:lnB>
                  </a:tcPr>
                </a:tc>
                <a:tc>
                  <a:txBody>
                    <a:bodyPr/>
                    <a:lstStyle/>
                    <a:p>
                      <a:pPr algn="l" fontAlgn="b"/>
                      <a:endParaRPr lang="en-US" sz="1000" b="0" i="0" u="none" strike="noStrike" dirty="0">
                        <a:solidFill>
                          <a:srgbClr val="000000"/>
                        </a:solidFill>
                        <a:latin typeface="Calibri"/>
                      </a:endParaRPr>
                    </a:p>
                  </a:txBody>
                  <a:tcPr marL="9427" marR="9427" marT="9427" marB="0" anchor="b">
                    <a:lnL>
                      <a:noFill/>
                    </a:lnL>
                    <a:lnR>
                      <a:noFill/>
                    </a:lnR>
                    <a:lnT>
                      <a:noFill/>
                    </a:lnT>
                    <a:lnB>
                      <a:noFill/>
                    </a:lnB>
                  </a:tcPr>
                </a:tc>
                <a:tc>
                  <a:txBody>
                    <a:bodyPr/>
                    <a:lstStyle/>
                    <a:p>
                      <a:pPr algn="l" fontAlgn="b"/>
                      <a:endParaRPr lang="en-US" sz="1000" b="0" i="0" u="none" strike="noStrike" dirty="0">
                        <a:solidFill>
                          <a:srgbClr val="000000"/>
                        </a:solidFill>
                        <a:latin typeface="Calibri"/>
                      </a:endParaRPr>
                    </a:p>
                  </a:txBody>
                  <a:tcPr marL="9427" marR="9427" marT="9427" marB="0" anchor="b">
                    <a:lnL>
                      <a:noFill/>
                    </a:lnL>
                    <a:lnR>
                      <a:noFill/>
                    </a:lnR>
                    <a:lnT>
                      <a:noFill/>
                    </a:lnT>
                    <a:lnB>
                      <a:noFill/>
                    </a:lnB>
                  </a:tcPr>
                </a:tc>
                <a:tc>
                  <a:txBody>
                    <a:bodyPr/>
                    <a:lstStyle/>
                    <a:p>
                      <a:pPr algn="l" fontAlgn="b"/>
                      <a:endParaRPr lang="en-US" sz="1000" b="0" i="0" u="none" strike="noStrike" dirty="0">
                        <a:solidFill>
                          <a:srgbClr val="000000"/>
                        </a:solidFill>
                        <a:latin typeface="Calibri"/>
                      </a:endParaRPr>
                    </a:p>
                  </a:txBody>
                  <a:tcPr marL="9427" marR="9427" marT="9427" marB="0" anchor="b">
                    <a:lnL>
                      <a:noFill/>
                    </a:lnL>
                    <a:lnR>
                      <a:noFill/>
                    </a:lnR>
                    <a:lnT>
                      <a:noFill/>
                    </a:lnT>
                    <a:lnB>
                      <a:noFill/>
                    </a:lnB>
                  </a:tcPr>
                </a:tc>
              </a:tr>
              <a:tr h="155891">
                <a:tc>
                  <a:txBody>
                    <a:bodyPr/>
                    <a:lstStyle/>
                    <a:p>
                      <a:pPr algn="l" fontAlgn="b"/>
                      <a:endParaRPr lang="en-US" sz="1000" b="0" i="0" u="none" strike="noStrike" dirty="0">
                        <a:solidFill>
                          <a:srgbClr val="000000"/>
                        </a:solidFill>
                        <a:latin typeface="Calibri"/>
                      </a:endParaRPr>
                    </a:p>
                  </a:txBody>
                  <a:tcPr marL="9427" marR="9427" marT="9427" marB="0" anchor="b">
                    <a:lnL>
                      <a:noFill/>
                    </a:lnL>
                    <a:lnR>
                      <a:noFill/>
                    </a:lnR>
                    <a:lnT>
                      <a:noFill/>
                    </a:lnT>
                    <a:lnB>
                      <a:noFill/>
                    </a:lnB>
                  </a:tcPr>
                </a:tc>
                <a:tc>
                  <a:txBody>
                    <a:bodyPr/>
                    <a:lstStyle/>
                    <a:p>
                      <a:pPr algn="l" fontAlgn="b"/>
                      <a:endParaRPr lang="en-US" sz="1000" b="0" i="0" u="none" strike="noStrike" dirty="0">
                        <a:solidFill>
                          <a:srgbClr val="000000"/>
                        </a:solidFill>
                        <a:latin typeface="Calibri"/>
                      </a:endParaRPr>
                    </a:p>
                  </a:txBody>
                  <a:tcPr marL="9427" marR="9427" marT="9427" marB="0" anchor="b">
                    <a:lnL>
                      <a:noFill/>
                    </a:lnL>
                    <a:lnR>
                      <a:noFill/>
                    </a:lnR>
                    <a:lnT>
                      <a:noFill/>
                    </a:lnT>
                    <a:lnB>
                      <a:noFill/>
                    </a:lnB>
                  </a:tcPr>
                </a:tc>
                <a:tc>
                  <a:txBody>
                    <a:bodyPr/>
                    <a:lstStyle/>
                    <a:p>
                      <a:pPr algn="l" fontAlgn="b"/>
                      <a:endParaRPr lang="en-US" sz="1000" b="0" i="0" u="none" strike="noStrike" dirty="0">
                        <a:solidFill>
                          <a:srgbClr val="000000"/>
                        </a:solidFill>
                        <a:latin typeface="Calibri"/>
                      </a:endParaRPr>
                    </a:p>
                  </a:txBody>
                  <a:tcPr marL="9427" marR="9427" marT="9427" marB="0" anchor="b">
                    <a:lnL>
                      <a:noFill/>
                    </a:lnL>
                    <a:lnR>
                      <a:noFill/>
                    </a:lnR>
                    <a:lnT>
                      <a:noFill/>
                    </a:lnT>
                    <a:lnB>
                      <a:noFill/>
                    </a:lnB>
                  </a:tcPr>
                </a:tc>
                <a:tc>
                  <a:txBody>
                    <a:bodyPr/>
                    <a:lstStyle/>
                    <a:p>
                      <a:pPr algn="l" fontAlgn="b"/>
                      <a:endParaRPr lang="en-US" sz="1000" b="0" i="0" u="none" strike="noStrike" dirty="0">
                        <a:solidFill>
                          <a:srgbClr val="000000"/>
                        </a:solidFill>
                        <a:latin typeface="Calibri"/>
                      </a:endParaRPr>
                    </a:p>
                  </a:txBody>
                  <a:tcPr marL="9427" marR="9427" marT="9427" marB="0" anchor="b">
                    <a:lnL>
                      <a:noFill/>
                    </a:lnL>
                    <a:lnR>
                      <a:noFill/>
                    </a:lnR>
                    <a:lnT>
                      <a:noFill/>
                    </a:lnT>
                    <a:lnB>
                      <a:noFill/>
                    </a:lnB>
                  </a:tcPr>
                </a:tc>
                <a:tc>
                  <a:txBody>
                    <a:bodyPr/>
                    <a:lstStyle/>
                    <a:p>
                      <a:pPr algn="l" fontAlgn="b"/>
                      <a:endParaRPr lang="en-US" sz="1000" b="0" i="0" u="none" strike="noStrike" dirty="0">
                        <a:solidFill>
                          <a:srgbClr val="000000"/>
                        </a:solidFill>
                        <a:latin typeface="Calibri"/>
                      </a:endParaRPr>
                    </a:p>
                  </a:txBody>
                  <a:tcPr marL="9427" marR="9427" marT="9427" marB="0" anchor="b">
                    <a:lnL>
                      <a:noFill/>
                    </a:lnL>
                    <a:lnR>
                      <a:noFill/>
                    </a:lnR>
                    <a:lnT>
                      <a:noFill/>
                    </a:lnT>
                    <a:lnB>
                      <a:noFill/>
                    </a:lnB>
                  </a:tcPr>
                </a:tc>
                <a:tc>
                  <a:txBody>
                    <a:bodyPr/>
                    <a:lstStyle/>
                    <a:p>
                      <a:pPr algn="l" fontAlgn="b"/>
                      <a:endParaRPr lang="en-US" sz="1000" b="0" i="0" u="none" strike="noStrike" dirty="0">
                        <a:solidFill>
                          <a:srgbClr val="000000"/>
                        </a:solidFill>
                        <a:latin typeface="Calibri"/>
                      </a:endParaRPr>
                    </a:p>
                  </a:txBody>
                  <a:tcPr marL="9427" marR="9427" marT="9427" marB="0" anchor="b">
                    <a:lnL>
                      <a:noFill/>
                    </a:lnL>
                    <a:lnR>
                      <a:noFill/>
                    </a:lnR>
                    <a:lnT>
                      <a:noFill/>
                    </a:lnT>
                    <a:lnB>
                      <a:noFill/>
                    </a:lnB>
                  </a:tcPr>
                </a:tc>
                <a:tc>
                  <a:txBody>
                    <a:bodyPr/>
                    <a:lstStyle/>
                    <a:p>
                      <a:pPr algn="l" fontAlgn="b"/>
                      <a:endParaRPr lang="en-US" sz="1000" b="0" i="0" u="none" strike="noStrike" dirty="0">
                        <a:solidFill>
                          <a:srgbClr val="000000"/>
                        </a:solidFill>
                        <a:latin typeface="Calibri"/>
                      </a:endParaRPr>
                    </a:p>
                  </a:txBody>
                  <a:tcPr marL="9427" marR="9427" marT="9427" marB="0" anchor="b">
                    <a:lnL>
                      <a:noFill/>
                    </a:lnL>
                    <a:lnR>
                      <a:noFill/>
                    </a:lnR>
                    <a:lnT>
                      <a:noFill/>
                    </a:lnT>
                    <a:lnB>
                      <a:noFill/>
                    </a:lnB>
                  </a:tcPr>
                </a:tc>
                <a:tc>
                  <a:txBody>
                    <a:bodyPr/>
                    <a:lstStyle/>
                    <a:p>
                      <a:pPr algn="l" fontAlgn="b"/>
                      <a:endParaRPr lang="en-US" sz="1000" b="0" i="0" u="none" strike="noStrike" dirty="0">
                        <a:solidFill>
                          <a:srgbClr val="000000"/>
                        </a:solidFill>
                        <a:latin typeface="Calibri"/>
                      </a:endParaRPr>
                    </a:p>
                  </a:txBody>
                  <a:tcPr marL="9427" marR="9427" marT="9427" marB="0" anchor="b">
                    <a:lnL>
                      <a:noFill/>
                    </a:lnL>
                    <a:lnR>
                      <a:noFill/>
                    </a:lnR>
                    <a:lnT>
                      <a:noFill/>
                    </a:lnT>
                    <a:lnB>
                      <a:noFill/>
                    </a:lnB>
                  </a:tcPr>
                </a:tc>
              </a:tr>
              <a:tr h="155891">
                <a:tc>
                  <a:txBody>
                    <a:bodyPr/>
                    <a:lstStyle/>
                    <a:p>
                      <a:pPr algn="l" fontAlgn="b"/>
                      <a:endParaRPr lang="en-US" sz="1000" b="0" i="0" u="none" strike="noStrike" dirty="0">
                        <a:solidFill>
                          <a:srgbClr val="000000"/>
                        </a:solidFill>
                        <a:latin typeface="Calibri"/>
                      </a:endParaRPr>
                    </a:p>
                  </a:txBody>
                  <a:tcPr marL="9427" marR="9427" marT="9427" marB="0" anchor="b">
                    <a:lnL>
                      <a:noFill/>
                    </a:lnL>
                    <a:lnR>
                      <a:noFill/>
                    </a:lnR>
                    <a:lnT>
                      <a:noFill/>
                    </a:lnT>
                    <a:lnB>
                      <a:noFill/>
                    </a:lnB>
                  </a:tcPr>
                </a:tc>
                <a:tc>
                  <a:txBody>
                    <a:bodyPr/>
                    <a:lstStyle/>
                    <a:p>
                      <a:pPr algn="l" fontAlgn="b"/>
                      <a:endParaRPr lang="en-US" sz="1000" b="0" i="0" u="none" strike="noStrike" dirty="0">
                        <a:solidFill>
                          <a:srgbClr val="000000"/>
                        </a:solidFill>
                        <a:latin typeface="Calibri"/>
                      </a:endParaRPr>
                    </a:p>
                  </a:txBody>
                  <a:tcPr marL="9427" marR="9427" marT="9427" marB="0" anchor="b">
                    <a:lnL>
                      <a:noFill/>
                    </a:lnL>
                    <a:lnR>
                      <a:noFill/>
                    </a:lnR>
                    <a:lnT>
                      <a:noFill/>
                    </a:lnT>
                    <a:lnB>
                      <a:noFill/>
                    </a:lnB>
                  </a:tcPr>
                </a:tc>
                <a:tc>
                  <a:txBody>
                    <a:bodyPr/>
                    <a:lstStyle/>
                    <a:p>
                      <a:pPr algn="l" fontAlgn="b"/>
                      <a:endParaRPr lang="en-US" sz="1000" b="0" i="0" u="none" strike="noStrike" dirty="0">
                        <a:solidFill>
                          <a:srgbClr val="000000"/>
                        </a:solidFill>
                        <a:latin typeface="Calibri"/>
                      </a:endParaRPr>
                    </a:p>
                  </a:txBody>
                  <a:tcPr marL="9427" marR="9427" marT="9427" marB="0" anchor="b">
                    <a:lnL>
                      <a:noFill/>
                    </a:lnL>
                    <a:lnR>
                      <a:noFill/>
                    </a:lnR>
                    <a:lnT>
                      <a:noFill/>
                    </a:lnT>
                    <a:lnB>
                      <a:noFill/>
                    </a:lnB>
                  </a:tcPr>
                </a:tc>
                <a:tc>
                  <a:txBody>
                    <a:bodyPr/>
                    <a:lstStyle/>
                    <a:p>
                      <a:pPr algn="l" fontAlgn="b"/>
                      <a:endParaRPr lang="en-US" sz="1000" b="0" i="0" u="none" strike="noStrike" dirty="0">
                        <a:solidFill>
                          <a:srgbClr val="000000"/>
                        </a:solidFill>
                        <a:latin typeface="Calibri"/>
                      </a:endParaRPr>
                    </a:p>
                  </a:txBody>
                  <a:tcPr marL="9427" marR="9427" marT="9427" marB="0" anchor="b">
                    <a:lnL>
                      <a:noFill/>
                    </a:lnL>
                    <a:lnR>
                      <a:noFill/>
                    </a:lnR>
                    <a:lnT>
                      <a:noFill/>
                    </a:lnT>
                    <a:lnB>
                      <a:noFill/>
                    </a:lnB>
                  </a:tcPr>
                </a:tc>
                <a:tc>
                  <a:txBody>
                    <a:bodyPr/>
                    <a:lstStyle/>
                    <a:p>
                      <a:pPr algn="l" fontAlgn="b"/>
                      <a:endParaRPr lang="en-US" sz="1000" b="0" i="0" u="none" strike="noStrike" dirty="0">
                        <a:solidFill>
                          <a:srgbClr val="000000"/>
                        </a:solidFill>
                        <a:latin typeface="Calibri"/>
                      </a:endParaRPr>
                    </a:p>
                  </a:txBody>
                  <a:tcPr marL="9427" marR="9427" marT="9427" marB="0" anchor="b">
                    <a:lnL>
                      <a:noFill/>
                    </a:lnL>
                    <a:lnR>
                      <a:noFill/>
                    </a:lnR>
                    <a:lnT>
                      <a:noFill/>
                    </a:lnT>
                    <a:lnB>
                      <a:noFill/>
                    </a:lnB>
                  </a:tcPr>
                </a:tc>
                <a:tc>
                  <a:txBody>
                    <a:bodyPr/>
                    <a:lstStyle/>
                    <a:p>
                      <a:pPr algn="l" fontAlgn="b"/>
                      <a:endParaRPr lang="en-US" sz="1000" b="0" i="0" u="none" strike="noStrike" dirty="0">
                        <a:solidFill>
                          <a:srgbClr val="000000"/>
                        </a:solidFill>
                        <a:latin typeface="Calibri"/>
                      </a:endParaRPr>
                    </a:p>
                  </a:txBody>
                  <a:tcPr marL="9427" marR="9427" marT="9427" marB="0" anchor="b">
                    <a:lnL>
                      <a:noFill/>
                    </a:lnL>
                    <a:lnR>
                      <a:noFill/>
                    </a:lnR>
                    <a:lnT>
                      <a:noFill/>
                    </a:lnT>
                    <a:lnB>
                      <a:noFill/>
                    </a:lnB>
                  </a:tcPr>
                </a:tc>
                <a:tc>
                  <a:txBody>
                    <a:bodyPr/>
                    <a:lstStyle/>
                    <a:p>
                      <a:pPr algn="l" fontAlgn="b"/>
                      <a:endParaRPr lang="en-US" sz="1000" b="0" i="0" u="none" strike="noStrike" dirty="0">
                        <a:solidFill>
                          <a:srgbClr val="000000"/>
                        </a:solidFill>
                        <a:latin typeface="Calibri"/>
                      </a:endParaRPr>
                    </a:p>
                  </a:txBody>
                  <a:tcPr marL="9427" marR="9427" marT="9427" marB="0" anchor="b">
                    <a:lnL>
                      <a:noFill/>
                    </a:lnL>
                    <a:lnR>
                      <a:noFill/>
                    </a:lnR>
                    <a:lnT>
                      <a:noFill/>
                    </a:lnT>
                    <a:lnB>
                      <a:noFill/>
                    </a:lnB>
                  </a:tcPr>
                </a:tc>
                <a:tc>
                  <a:txBody>
                    <a:bodyPr/>
                    <a:lstStyle/>
                    <a:p>
                      <a:pPr algn="l" fontAlgn="b"/>
                      <a:endParaRPr lang="en-US" sz="1000" b="0" i="0" u="none" strike="noStrike" dirty="0">
                        <a:solidFill>
                          <a:srgbClr val="000000"/>
                        </a:solidFill>
                        <a:latin typeface="Calibri"/>
                      </a:endParaRPr>
                    </a:p>
                  </a:txBody>
                  <a:tcPr marL="9427" marR="9427" marT="9427" marB="0" anchor="b">
                    <a:lnL>
                      <a:noFill/>
                    </a:lnL>
                    <a:lnR>
                      <a:noFill/>
                    </a:lnR>
                    <a:lnT>
                      <a:noFill/>
                    </a:lnT>
                    <a:lnB>
                      <a:noFill/>
                    </a:lnB>
                  </a:tcPr>
                </a:tc>
              </a:tr>
              <a:tr h="155891">
                <a:tc gridSpan="3">
                  <a:txBody>
                    <a:bodyPr/>
                    <a:lstStyle/>
                    <a:p>
                      <a:pPr algn="l" fontAlgn="b"/>
                      <a:r>
                        <a:rPr lang="en-US" sz="1000" b="0" i="0" u="none" strike="noStrike" dirty="0">
                          <a:solidFill>
                            <a:srgbClr val="000000"/>
                          </a:solidFill>
                          <a:latin typeface="Calibri"/>
                        </a:rPr>
                        <a:t>12 Servers + Cisco MDS 9124 switches</a:t>
                      </a:r>
                    </a:p>
                  </a:txBody>
                  <a:tcPr marL="9427" marR="9427" marT="9427" marB="0" anchor="b">
                    <a:lnL>
                      <a:noFill/>
                    </a:lnL>
                    <a:lnR>
                      <a:noFill/>
                    </a:lnR>
                    <a:lnT>
                      <a:noFill/>
                    </a:lnT>
                    <a:lnB>
                      <a:noFill/>
                    </a:lnB>
                  </a:tcPr>
                </a:tc>
                <a:tc hMerge="1">
                  <a:txBody>
                    <a:bodyPr/>
                    <a:lstStyle/>
                    <a:p>
                      <a:endParaRPr lang="en-US"/>
                    </a:p>
                  </a:txBody>
                  <a:tcPr/>
                </a:tc>
                <a:tc hMerge="1">
                  <a:txBody>
                    <a:bodyPr/>
                    <a:lstStyle/>
                    <a:p>
                      <a:endParaRPr lang="en-US"/>
                    </a:p>
                  </a:txBody>
                  <a:tcPr/>
                </a:tc>
                <a:tc>
                  <a:txBody>
                    <a:bodyPr/>
                    <a:lstStyle/>
                    <a:p>
                      <a:pPr algn="l" fontAlgn="b"/>
                      <a:endParaRPr lang="en-US" sz="1000" b="0" i="0" u="none" strike="noStrike" dirty="0">
                        <a:solidFill>
                          <a:srgbClr val="000000"/>
                        </a:solidFill>
                        <a:latin typeface="Calibri"/>
                      </a:endParaRPr>
                    </a:p>
                  </a:txBody>
                  <a:tcPr marL="9427" marR="9427" marT="9427" marB="0" anchor="b">
                    <a:lnL>
                      <a:noFill/>
                    </a:lnL>
                    <a:lnR>
                      <a:noFill/>
                    </a:lnR>
                    <a:lnT>
                      <a:noFill/>
                    </a:lnT>
                    <a:lnB>
                      <a:noFill/>
                    </a:lnB>
                  </a:tcPr>
                </a:tc>
                <a:tc>
                  <a:txBody>
                    <a:bodyPr/>
                    <a:lstStyle/>
                    <a:p>
                      <a:pPr algn="r" fontAlgn="b"/>
                      <a:r>
                        <a:rPr lang="en-US" sz="1000" b="0" i="0" u="none" strike="noStrike" dirty="0">
                          <a:solidFill>
                            <a:srgbClr val="000000"/>
                          </a:solidFill>
                          <a:latin typeface="Calibri"/>
                        </a:rPr>
                        <a:t>12</a:t>
                      </a:r>
                    </a:p>
                  </a:txBody>
                  <a:tcPr marL="9427" marR="9427" marT="9427" marB="0" anchor="b">
                    <a:lnL>
                      <a:noFill/>
                    </a:lnL>
                    <a:lnR>
                      <a:noFill/>
                    </a:lnR>
                    <a:lnT>
                      <a:noFill/>
                    </a:lnT>
                    <a:lnB>
                      <a:noFill/>
                    </a:lnB>
                  </a:tcPr>
                </a:tc>
                <a:tc>
                  <a:txBody>
                    <a:bodyPr/>
                    <a:lstStyle/>
                    <a:p>
                      <a:pPr algn="l" fontAlgn="b"/>
                      <a:r>
                        <a:rPr lang="en-US" sz="1000" b="0" i="0" u="none" strike="noStrike" dirty="0">
                          <a:solidFill>
                            <a:srgbClr val="000000"/>
                          </a:solidFill>
                          <a:latin typeface="Calibri"/>
                        </a:rPr>
                        <a:t>kWh</a:t>
                      </a:r>
                    </a:p>
                  </a:txBody>
                  <a:tcPr marL="9427" marR="9427" marT="9427" marB="0" anchor="b">
                    <a:lnL>
                      <a:noFill/>
                    </a:lnL>
                    <a:lnR>
                      <a:noFill/>
                    </a:lnR>
                    <a:lnT>
                      <a:noFill/>
                    </a:lnT>
                    <a:lnB>
                      <a:noFill/>
                    </a:lnB>
                  </a:tcPr>
                </a:tc>
                <a:tc>
                  <a:txBody>
                    <a:bodyPr/>
                    <a:lstStyle/>
                    <a:p>
                      <a:pPr algn="l" fontAlgn="b"/>
                      <a:endParaRPr lang="en-US" sz="1000" b="0" i="0" u="none" strike="noStrike" dirty="0">
                        <a:solidFill>
                          <a:srgbClr val="000000"/>
                        </a:solidFill>
                        <a:latin typeface="Calibri"/>
                      </a:endParaRPr>
                    </a:p>
                  </a:txBody>
                  <a:tcPr marL="9427" marR="9427" marT="9427" marB="0" anchor="b">
                    <a:lnL>
                      <a:noFill/>
                    </a:lnL>
                    <a:lnR>
                      <a:noFill/>
                    </a:lnR>
                    <a:lnT>
                      <a:noFill/>
                    </a:lnT>
                    <a:lnB>
                      <a:noFill/>
                    </a:lnB>
                  </a:tcPr>
                </a:tc>
                <a:tc>
                  <a:txBody>
                    <a:bodyPr/>
                    <a:lstStyle/>
                    <a:p>
                      <a:pPr algn="l" fontAlgn="b"/>
                      <a:endParaRPr lang="en-US" sz="1000" b="0" i="0" u="none" strike="noStrike" dirty="0">
                        <a:solidFill>
                          <a:srgbClr val="000000"/>
                        </a:solidFill>
                        <a:latin typeface="Calibri"/>
                      </a:endParaRPr>
                    </a:p>
                  </a:txBody>
                  <a:tcPr marL="9427" marR="9427" marT="9427" marB="0" anchor="b">
                    <a:lnL>
                      <a:noFill/>
                    </a:lnL>
                    <a:lnR>
                      <a:noFill/>
                    </a:lnR>
                    <a:lnT>
                      <a:noFill/>
                    </a:lnT>
                    <a:lnB>
                      <a:noFill/>
                    </a:lnB>
                  </a:tcPr>
                </a:tc>
              </a:tr>
              <a:tr h="155891">
                <a:tc gridSpan="3">
                  <a:txBody>
                    <a:bodyPr/>
                    <a:lstStyle/>
                    <a:p>
                      <a:pPr algn="l" fontAlgn="b"/>
                      <a:r>
                        <a:rPr lang="en-US" sz="1000" b="0" i="0" u="none" strike="noStrike" dirty="0">
                          <a:solidFill>
                            <a:srgbClr val="000000"/>
                          </a:solidFill>
                          <a:latin typeface="Calibri"/>
                        </a:rPr>
                        <a:t>Total Blade Center with Brocade switches</a:t>
                      </a:r>
                    </a:p>
                  </a:txBody>
                  <a:tcPr marL="9427" marR="9427" marT="9427" marB="0" anchor="b">
                    <a:lnL>
                      <a:noFill/>
                    </a:lnL>
                    <a:lnR>
                      <a:noFill/>
                    </a:lnR>
                    <a:lnT>
                      <a:noFill/>
                    </a:lnT>
                    <a:lnB>
                      <a:noFill/>
                    </a:lnB>
                  </a:tcPr>
                </a:tc>
                <a:tc hMerge="1">
                  <a:txBody>
                    <a:bodyPr/>
                    <a:lstStyle/>
                    <a:p>
                      <a:endParaRPr lang="en-US"/>
                    </a:p>
                  </a:txBody>
                  <a:tcPr/>
                </a:tc>
                <a:tc hMerge="1">
                  <a:txBody>
                    <a:bodyPr/>
                    <a:lstStyle/>
                    <a:p>
                      <a:endParaRPr lang="en-US"/>
                    </a:p>
                  </a:txBody>
                  <a:tcPr/>
                </a:tc>
                <a:tc>
                  <a:txBody>
                    <a:bodyPr/>
                    <a:lstStyle/>
                    <a:p>
                      <a:pPr algn="l" fontAlgn="b"/>
                      <a:endParaRPr lang="en-US" sz="1000" b="0" i="0" u="none" strike="noStrike" dirty="0">
                        <a:solidFill>
                          <a:srgbClr val="000000"/>
                        </a:solidFill>
                        <a:latin typeface="Calibri"/>
                      </a:endParaRPr>
                    </a:p>
                  </a:txBody>
                  <a:tcPr marL="9427" marR="9427" marT="9427" marB="0" anchor="b">
                    <a:lnL>
                      <a:noFill/>
                    </a:lnL>
                    <a:lnR>
                      <a:noFill/>
                    </a:lnR>
                    <a:lnT>
                      <a:noFill/>
                    </a:lnT>
                    <a:lnB>
                      <a:noFill/>
                    </a:lnB>
                  </a:tcPr>
                </a:tc>
                <a:tc>
                  <a:txBody>
                    <a:bodyPr/>
                    <a:lstStyle/>
                    <a:p>
                      <a:pPr algn="r" fontAlgn="b"/>
                      <a:r>
                        <a:rPr lang="en-US" sz="1000" b="0" i="0" u="none" strike="noStrike" dirty="0">
                          <a:solidFill>
                            <a:srgbClr val="000000"/>
                          </a:solidFill>
                          <a:latin typeface="Calibri"/>
                        </a:rPr>
                        <a:t>7.2</a:t>
                      </a:r>
                    </a:p>
                  </a:txBody>
                  <a:tcPr marL="9427" marR="9427" marT="9427" marB="0" anchor="b">
                    <a:lnL>
                      <a:noFill/>
                    </a:lnL>
                    <a:lnR>
                      <a:noFill/>
                    </a:lnR>
                    <a:lnT>
                      <a:noFill/>
                    </a:lnT>
                    <a:lnB>
                      <a:noFill/>
                    </a:lnB>
                  </a:tcPr>
                </a:tc>
                <a:tc>
                  <a:txBody>
                    <a:bodyPr/>
                    <a:lstStyle/>
                    <a:p>
                      <a:pPr algn="l" fontAlgn="b"/>
                      <a:r>
                        <a:rPr lang="en-US" sz="1000" b="0" i="0" u="none" strike="noStrike" dirty="0">
                          <a:solidFill>
                            <a:srgbClr val="000000"/>
                          </a:solidFill>
                          <a:latin typeface="Calibri"/>
                        </a:rPr>
                        <a:t>kWh</a:t>
                      </a:r>
                    </a:p>
                  </a:txBody>
                  <a:tcPr marL="9427" marR="9427" marT="9427" marB="0" anchor="b">
                    <a:lnL>
                      <a:noFill/>
                    </a:lnL>
                    <a:lnR>
                      <a:noFill/>
                    </a:lnR>
                    <a:lnT>
                      <a:noFill/>
                    </a:lnT>
                    <a:lnB>
                      <a:noFill/>
                    </a:lnB>
                  </a:tcPr>
                </a:tc>
                <a:tc>
                  <a:txBody>
                    <a:bodyPr/>
                    <a:lstStyle/>
                    <a:p>
                      <a:pPr algn="l" fontAlgn="b"/>
                      <a:endParaRPr lang="en-US" sz="1000" b="0" i="0" u="none" strike="noStrike" dirty="0">
                        <a:solidFill>
                          <a:srgbClr val="000000"/>
                        </a:solidFill>
                        <a:latin typeface="Calibri"/>
                      </a:endParaRPr>
                    </a:p>
                  </a:txBody>
                  <a:tcPr marL="9427" marR="9427" marT="9427" marB="0" anchor="b">
                    <a:lnL>
                      <a:noFill/>
                    </a:lnL>
                    <a:lnR>
                      <a:noFill/>
                    </a:lnR>
                    <a:lnT>
                      <a:noFill/>
                    </a:lnT>
                    <a:lnB>
                      <a:noFill/>
                    </a:lnB>
                  </a:tcPr>
                </a:tc>
                <a:tc>
                  <a:txBody>
                    <a:bodyPr/>
                    <a:lstStyle/>
                    <a:p>
                      <a:pPr algn="l" fontAlgn="b"/>
                      <a:endParaRPr lang="en-US" sz="1000" b="0" i="0" u="none" strike="noStrike" dirty="0">
                        <a:solidFill>
                          <a:srgbClr val="000000"/>
                        </a:solidFill>
                        <a:latin typeface="Calibri"/>
                      </a:endParaRPr>
                    </a:p>
                  </a:txBody>
                  <a:tcPr marL="9427" marR="9427" marT="9427" marB="0" anchor="b">
                    <a:lnL>
                      <a:noFill/>
                    </a:lnL>
                    <a:lnR>
                      <a:noFill/>
                    </a:lnR>
                    <a:lnT>
                      <a:noFill/>
                    </a:lnT>
                    <a:lnB>
                      <a:noFill/>
                    </a:lnB>
                  </a:tcPr>
                </a:tc>
              </a:tr>
              <a:tr h="155891">
                <a:tc>
                  <a:txBody>
                    <a:bodyPr/>
                    <a:lstStyle/>
                    <a:p>
                      <a:pPr algn="l" fontAlgn="b"/>
                      <a:endParaRPr lang="en-US" sz="1000" b="0" i="0" u="none" strike="noStrike" dirty="0">
                        <a:solidFill>
                          <a:srgbClr val="000000"/>
                        </a:solidFill>
                        <a:latin typeface="Calibri"/>
                      </a:endParaRPr>
                    </a:p>
                  </a:txBody>
                  <a:tcPr marL="9427" marR="9427" marT="9427" marB="0" anchor="b">
                    <a:lnL>
                      <a:noFill/>
                    </a:lnL>
                    <a:lnR>
                      <a:noFill/>
                    </a:lnR>
                    <a:lnT>
                      <a:noFill/>
                    </a:lnT>
                    <a:lnB>
                      <a:noFill/>
                    </a:lnB>
                  </a:tcPr>
                </a:tc>
                <a:tc>
                  <a:txBody>
                    <a:bodyPr/>
                    <a:lstStyle/>
                    <a:p>
                      <a:pPr algn="l" fontAlgn="b"/>
                      <a:endParaRPr lang="en-US" sz="1000" b="0" i="0" u="none" strike="noStrike" dirty="0">
                        <a:solidFill>
                          <a:srgbClr val="000000"/>
                        </a:solidFill>
                        <a:latin typeface="Calibri"/>
                      </a:endParaRPr>
                    </a:p>
                  </a:txBody>
                  <a:tcPr marL="9427" marR="9427" marT="9427" marB="0" anchor="b">
                    <a:lnL>
                      <a:noFill/>
                    </a:lnL>
                    <a:lnR>
                      <a:noFill/>
                    </a:lnR>
                    <a:lnT>
                      <a:noFill/>
                    </a:lnT>
                    <a:lnB>
                      <a:noFill/>
                    </a:lnB>
                  </a:tcPr>
                </a:tc>
                <a:tc>
                  <a:txBody>
                    <a:bodyPr/>
                    <a:lstStyle/>
                    <a:p>
                      <a:pPr algn="l" fontAlgn="b"/>
                      <a:endParaRPr lang="en-US" sz="1000" b="0" i="0" u="none" strike="noStrike" dirty="0">
                        <a:solidFill>
                          <a:srgbClr val="000000"/>
                        </a:solidFill>
                        <a:latin typeface="Calibri"/>
                      </a:endParaRPr>
                    </a:p>
                  </a:txBody>
                  <a:tcPr marL="9427" marR="9427" marT="9427" marB="0" anchor="b">
                    <a:lnL>
                      <a:noFill/>
                    </a:lnL>
                    <a:lnR>
                      <a:noFill/>
                    </a:lnR>
                    <a:lnT>
                      <a:noFill/>
                    </a:lnT>
                    <a:lnB>
                      <a:noFill/>
                    </a:lnB>
                  </a:tcPr>
                </a:tc>
                <a:tc>
                  <a:txBody>
                    <a:bodyPr/>
                    <a:lstStyle/>
                    <a:p>
                      <a:pPr algn="l" fontAlgn="b"/>
                      <a:endParaRPr lang="en-US" sz="1000" b="0" i="0" u="none" strike="noStrike" dirty="0">
                        <a:solidFill>
                          <a:srgbClr val="000000"/>
                        </a:solidFill>
                        <a:latin typeface="Calibri"/>
                      </a:endParaRPr>
                    </a:p>
                  </a:txBody>
                  <a:tcPr marL="9427" marR="9427" marT="9427" marB="0" anchor="b">
                    <a:lnL>
                      <a:noFill/>
                    </a:lnL>
                    <a:lnR>
                      <a:noFill/>
                    </a:lnR>
                    <a:lnT>
                      <a:noFill/>
                    </a:lnT>
                    <a:lnB>
                      <a:noFill/>
                    </a:lnB>
                  </a:tcPr>
                </a:tc>
                <a:tc>
                  <a:txBody>
                    <a:bodyPr/>
                    <a:lstStyle/>
                    <a:p>
                      <a:pPr algn="l" fontAlgn="b"/>
                      <a:endParaRPr lang="en-US" sz="1000" b="0" i="0" u="none" strike="noStrike" dirty="0">
                        <a:solidFill>
                          <a:srgbClr val="000000"/>
                        </a:solidFill>
                        <a:latin typeface="Calibri"/>
                      </a:endParaRPr>
                    </a:p>
                  </a:txBody>
                  <a:tcPr marL="9427" marR="9427" marT="9427" marB="0" anchor="b">
                    <a:lnL>
                      <a:noFill/>
                    </a:lnL>
                    <a:lnR>
                      <a:noFill/>
                    </a:lnR>
                    <a:lnT>
                      <a:noFill/>
                    </a:lnT>
                    <a:lnB>
                      <a:noFill/>
                    </a:lnB>
                  </a:tcPr>
                </a:tc>
                <a:tc>
                  <a:txBody>
                    <a:bodyPr/>
                    <a:lstStyle/>
                    <a:p>
                      <a:pPr algn="l" fontAlgn="b"/>
                      <a:endParaRPr lang="en-US" sz="1000" b="0" i="0" u="none" strike="noStrike" dirty="0">
                        <a:solidFill>
                          <a:srgbClr val="000000"/>
                        </a:solidFill>
                        <a:latin typeface="Calibri"/>
                      </a:endParaRPr>
                    </a:p>
                  </a:txBody>
                  <a:tcPr marL="9427" marR="9427" marT="9427" marB="0" anchor="b">
                    <a:lnL>
                      <a:noFill/>
                    </a:lnL>
                    <a:lnR>
                      <a:noFill/>
                    </a:lnR>
                    <a:lnT>
                      <a:noFill/>
                    </a:lnT>
                    <a:lnB>
                      <a:noFill/>
                    </a:lnB>
                  </a:tcPr>
                </a:tc>
                <a:tc>
                  <a:txBody>
                    <a:bodyPr/>
                    <a:lstStyle/>
                    <a:p>
                      <a:pPr algn="l" fontAlgn="b"/>
                      <a:endParaRPr lang="en-US" sz="1000" b="0" i="0" u="none" strike="noStrike" dirty="0">
                        <a:solidFill>
                          <a:srgbClr val="000000"/>
                        </a:solidFill>
                        <a:latin typeface="Calibri"/>
                      </a:endParaRPr>
                    </a:p>
                  </a:txBody>
                  <a:tcPr marL="9427" marR="9427" marT="9427" marB="0" anchor="b">
                    <a:lnL>
                      <a:noFill/>
                    </a:lnL>
                    <a:lnR>
                      <a:noFill/>
                    </a:lnR>
                    <a:lnT>
                      <a:noFill/>
                    </a:lnT>
                    <a:lnB>
                      <a:noFill/>
                    </a:lnB>
                  </a:tcPr>
                </a:tc>
                <a:tc>
                  <a:txBody>
                    <a:bodyPr/>
                    <a:lstStyle/>
                    <a:p>
                      <a:pPr algn="l" fontAlgn="b"/>
                      <a:endParaRPr lang="en-US" sz="1000" b="0" i="0" u="none" strike="noStrike" dirty="0">
                        <a:solidFill>
                          <a:srgbClr val="000000"/>
                        </a:solidFill>
                        <a:latin typeface="Calibri"/>
                      </a:endParaRPr>
                    </a:p>
                  </a:txBody>
                  <a:tcPr marL="9427" marR="9427" marT="9427" marB="0" anchor="b">
                    <a:lnL>
                      <a:noFill/>
                    </a:lnL>
                    <a:lnR>
                      <a:noFill/>
                    </a:lnR>
                    <a:lnT>
                      <a:noFill/>
                    </a:lnT>
                    <a:lnB>
                      <a:noFill/>
                    </a:lnB>
                  </a:tcPr>
                </a:tc>
              </a:tr>
              <a:tr h="155891">
                <a:tc>
                  <a:txBody>
                    <a:bodyPr/>
                    <a:lstStyle/>
                    <a:p>
                      <a:pPr algn="l" fontAlgn="b"/>
                      <a:endParaRPr lang="en-US" sz="1000" b="0" i="0" u="none" strike="noStrike" dirty="0">
                        <a:solidFill>
                          <a:srgbClr val="000000"/>
                        </a:solidFill>
                        <a:latin typeface="Calibri"/>
                      </a:endParaRPr>
                    </a:p>
                  </a:txBody>
                  <a:tcPr marL="9427" marR="9427" marT="9427" marB="0" anchor="b">
                    <a:lnL>
                      <a:noFill/>
                    </a:lnL>
                    <a:lnR>
                      <a:noFill/>
                    </a:lnR>
                    <a:lnT>
                      <a:noFill/>
                    </a:lnT>
                    <a:lnB>
                      <a:noFill/>
                    </a:lnB>
                  </a:tcPr>
                </a:tc>
                <a:tc>
                  <a:txBody>
                    <a:bodyPr/>
                    <a:lstStyle/>
                    <a:p>
                      <a:pPr algn="l" fontAlgn="b"/>
                      <a:endParaRPr lang="en-US" sz="1000" b="0" i="0" u="none" strike="noStrike" dirty="0">
                        <a:solidFill>
                          <a:srgbClr val="000000"/>
                        </a:solidFill>
                        <a:latin typeface="Calibri"/>
                      </a:endParaRPr>
                    </a:p>
                  </a:txBody>
                  <a:tcPr marL="9427" marR="9427" marT="9427" marB="0" anchor="b">
                    <a:lnL>
                      <a:noFill/>
                    </a:lnL>
                    <a:lnR>
                      <a:noFill/>
                    </a:lnR>
                    <a:lnT>
                      <a:noFill/>
                    </a:lnT>
                    <a:lnB>
                      <a:noFill/>
                    </a:lnB>
                  </a:tcPr>
                </a:tc>
                <a:tc>
                  <a:txBody>
                    <a:bodyPr/>
                    <a:lstStyle/>
                    <a:p>
                      <a:pPr algn="l" fontAlgn="b"/>
                      <a:endParaRPr lang="en-US" sz="1000" b="0" i="0" u="none" strike="noStrike" dirty="0">
                        <a:solidFill>
                          <a:srgbClr val="000000"/>
                        </a:solidFill>
                        <a:latin typeface="Calibri"/>
                      </a:endParaRPr>
                    </a:p>
                  </a:txBody>
                  <a:tcPr marL="9427" marR="9427" marT="9427" marB="0" anchor="b">
                    <a:lnL>
                      <a:noFill/>
                    </a:lnL>
                    <a:lnR>
                      <a:noFill/>
                    </a:lnR>
                    <a:lnT>
                      <a:noFill/>
                    </a:lnT>
                    <a:lnB>
                      <a:noFill/>
                    </a:lnB>
                  </a:tcPr>
                </a:tc>
                <a:tc>
                  <a:txBody>
                    <a:bodyPr/>
                    <a:lstStyle/>
                    <a:p>
                      <a:pPr algn="l" fontAlgn="b"/>
                      <a:r>
                        <a:rPr lang="en-US" sz="1000" b="0" i="0" u="none" strike="noStrike" dirty="0">
                          <a:solidFill>
                            <a:srgbClr val="000000"/>
                          </a:solidFill>
                          <a:latin typeface="Calibri"/>
                        </a:rPr>
                        <a:t>savings</a:t>
                      </a:r>
                    </a:p>
                  </a:txBody>
                  <a:tcPr marL="9427" marR="9427" marT="9427" marB="0" anchor="b">
                    <a:lnL>
                      <a:noFill/>
                    </a:lnL>
                    <a:lnR>
                      <a:noFill/>
                    </a:lnR>
                    <a:lnT>
                      <a:noFill/>
                    </a:lnT>
                    <a:lnB>
                      <a:noFill/>
                    </a:lnB>
                  </a:tcPr>
                </a:tc>
                <a:tc>
                  <a:txBody>
                    <a:bodyPr/>
                    <a:lstStyle/>
                    <a:p>
                      <a:pPr algn="r" fontAlgn="b"/>
                      <a:r>
                        <a:rPr lang="en-US" sz="1000" b="0" i="0" u="none" strike="noStrike" dirty="0">
                          <a:solidFill>
                            <a:srgbClr val="000000"/>
                          </a:solidFill>
                          <a:latin typeface="Calibri"/>
                        </a:rPr>
                        <a:t>4.8</a:t>
                      </a:r>
                    </a:p>
                  </a:txBody>
                  <a:tcPr marL="9427" marR="9427" marT="9427" marB="0" anchor="b">
                    <a:lnL>
                      <a:noFill/>
                    </a:lnL>
                    <a:lnR>
                      <a:noFill/>
                    </a:lnR>
                    <a:lnT>
                      <a:noFill/>
                    </a:lnT>
                    <a:lnB>
                      <a:noFill/>
                    </a:lnB>
                  </a:tcPr>
                </a:tc>
                <a:tc>
                  <a:txBody>
                    <a:bodyPr/>
                    <a:lstStyle/>
                    <a:p>
                      <a:pPr algn="r" fontAlgn="b"/>
                      <a:r>
                        <a:rPr lang="en-US" sz="1000" b="0" i="0" u="none" strike="noStrike" dirty="0">
                          <a:solidFill>
                            <a:srgbClr val="000000"/>
                          </a:solidFill>
                          <a:latin typeface="Calibri"/>
                        </a:rPr>
                        <a:t>2.4</a:t>
                      </a:r>
                    </a:p>
                  </a:txBody>
                  <a:tcPr marL="9427" marR="9427" marT="9427" marB="0" anchor="b">
                    <a:lnL>
                      <a:noFill/>
                    </a:lnL>
                    <a:lnR>
                      <a:noFill/>
                    </a:lnR>
                    <a:lnT>
                      <a:noFill/>
                    </a:lnT>
                    <a:lnB>
                      <a:noFill/>
                    </a:lnB>
                  </a:tcPr>
                </a:tc>
                <a:tc>
                  <a:txBody>
                    <a:bodyPr/>
                    <a:lstStyle/>
                    <a:p>
                      <a:pPr algn="l" fontAlgn="b"/>
                      <a:endParaRPr lang="en-US" sz="1000" b="0" i="0" u="none" strike="noStrike" dirty="0">
                        <a:solidFill>
                          <a:srgbClr val="000000"/>
                        </a:solidFill>
                        <a:latin typeface="Calibri"/>
                      </a:endParaRPr>
                    </a:p>
                  </a:txBody>
                  <a:tcPr marL="9427" marR="9427" marT="9427" marB="0" anchor="b">
                    <a:lnL>
                      <a:noFill/>
                    </a:lnL>
                    <a:lnR>
                      <a:noFill/>
                    </a:lnR>
                    <a:lnT>
                      <a:noFill/>
                    </a:lnT>
                    <a:lnB>
                      <a:noFill/>
                    </a:lnB>
                  </a:tcPr>
                </a:tc>
                <a:tc>
                  <a:txBody>
                    <a:bodyPr/>
                    <a:lstStyle/>
                    <a:p>
                      <a:pPr algn="l" fontAlgn="b"/>
                      <a:r>
                        <a:rPr lang="en-US" sz="1000" b="0" i="0" u="none" strike="noStrike" dirty="0">
                          <a:solidFill>
                            <a:srgbClr val="000000"/>
                          </a:solidFill>
                          <a:latin typeface="Calibri"/>
                        </a:rPr>
                        <a:t>kWh</a:t>
                      </a:r>
                    </a:p>
                  </a:txBody>
                  <a:tcPr marL="9427" marR="9427" marT="9427" marB="0" anchor="b">
                    <a:lnL>
                      <a:noFill/>
                    </a:lnL>
                    <a:lnR>
                      <a:noFill/>
                    </a:lnR>
                    <a:lnT>
                      <a:noFill/>
                    </a:lnT>
                    <a:lnB>
                      <a:noFill/>
                    </a:lnB>
                  </a:tcPr>
                </a:tc>
              </a:tr>
              <a:tr h="155891">
                <a:tc gridSpan="2">
                  <a:txBody>
                    <a:bodyPr/>
                    <a:lstStyle/>
                    <a:p>
                      <a:pPr algn="l" fontAlgn="b"/>
                      <a:r>
                        <a:rPr lang="en-US" sz="1000" b="0" i="0" u="none" strike="noStrike" dirty="0">
                          <a:solidFill>
                            <a:srgbClr val="FF0000"/>
                          </a:solidFill>
                          <a:latin typeface="Calibri"/>
                        </a:rPr>
                        <a:t>4.8 kWh savings over one year.</a:t>
                      </a:r>
                    </a:p>
                  </a:txBody>
                  <a:tcPr marL="9427" marR="9427" marT="9427" marB="0" anchor="b">
                    <a:lnL>
                      <a:noFill/>
                    </a:lnL>
                    <a:lnR>
                      <a:noFill/>
                    </a:lnR>
                    <a:lnT>
                      <a:noFill/>
                    </a:lnT>
                    <a:lnB>
                      <a:noFill/>
                    </a:lnB>
                  </a:tcPr>
                </a:tc>
                <a:tc hMerge="1">
                  <a:txBody>
                    <a:bodyPr/>
                    <a:lstStyle/>
                    <a:p>
                      <a:endParaRPr lang="en-US"/>
                    </a:p>
                  </a:txBody>
                  <a:tcPr/>
                </a:tc>
                <a:tc>
                  <a:txBody>
                    <a:bodyPr/>
                    <a:lstStyle/>
                    <a:p>
                      <a:pPr algn="l" fontAlgn="b"/>
                      <a:endParaRPr lang="en-US" sz="1000" b="0" i="0" u="none" strike="noStrike" dirty="0">
                        <a:solidFill>
                          <a:srgbClr val="000000"/>
                        </a:solidFill>
                        <a:latin typeface="Calibri"/>
                      </a:endParaRPr>
                    </a:p>
                  </a:txBody>
                  <a:tcPr marL="9427" marR="9427" marT="9427" marB="0" anchor="b">
                    <a:lnL>
                      <a:noFill/>
                    </a:lnL>
                    <a:lnR>
                      <a:noFill/>
                    </a:lnR>
                    <a:lnT>
                      <a:noFill/>
                    </a:lnT>
                    <a:lnB>
                      <a:noFill/>
                    </a:lnB>
                  </a:tcPr>
                </a:tc>
                <a:tc>
                  <a:txBody>
                    <a:bodyPr/>
                    <a:lstStyle/>
                    <a:p>
                      <a:pPr algn="l" fontAlgn="b"/>
                      <a:endParaRPr lang="en-US" sz="1000" b="0" i="0" u="none" strike="noStrike" dirty="0">
                        <a:solidFill>
                          <a:srgbClr val="000000"/>
                        </a:solidFill>
                        <a:latin typeface="Calibri"/>
                      </a:endParaRPr>
                    </a:p>
                  </a:txBody>
                  <a:tcPr marL="9427" marR="9427" marT="9427" marB="0" anchor="b">
                    <a:lnL>
                      <a:noFill/>
                    </a:lnL>
                    <a:lnR>
                      <a:noFill/>
                    </a:lnR>
                    <a:lnT>
                      <a:noFill/>
                    </a:lnT>
                    <a:lnB>
                      <a:noFill/>
                    </a:lnB>
                  </a:tcPr>
                </a:tc>
                <a:tc>
                  <a:txBody>
                    <a:bodyPr/>
                    <a:lstStyle/>
                    <a:p>
                      <a:pPr algn="l" fontAlgn="b"/>
                      <a:endParaRPr lang="en-US" sz="1000" b="0" i="0" u="none" strike="noStrike" dirty="0">
                        <a:solidFill>
                          <a:srgbClr val="000000"/>
                        </a:solidFill>
                        <a:latin typeface="Calibri"/>
                      </a:endParaRPr>
                    </a:p>
                  </a:txBody>
                  <a:tcPr marL="9427" marR="9427" marT="9427" marB="0" anchor="b">
                    <a:lnL>
                      <a:noFill/>
                    </a:lnL>
                    <a:lnR>
                      <a:noFill/>
                    </a:lnR>
                    <a:lnT>
                      <a:noFill/>
                    </a:lnT>
                    <a:lnB>
                      <a:noFill/>
                    </a:lnB>
                  </a:tcPr>
                </a:tc>
                <a:tc>
                  <a:txBody>
                    <a:bodyPr/>
                    <a:lstStyle/>
                    <a:p>
                      <a:pPr algn="l" fontAlgn="b"/>
                      <a:endParaRPr lang="en-US" sz="1000" b="0" i="0" u="none" strike="noStrike" dirty="0">
                        <a:solidFill>
                          <a:srgbClr val="000000"/>
                        </a:solidFill>
                        <a:latin typeface="Calibri"/>
                      </a:endParaRPr>
                    </a:p>
                  </a:txBody>
                  <a:tcPr marL="9427" marR="9427" marT="9427" marB="0" anchor="b">
                    <a:lnL>
                      <a:noFill/>
                    </a:lnL>
                    <a:lnR>
                      <a:noFill/>
                    </a:lnR>
                    <a:lnT>
                      <a:noFill/>
                    </a:lnT>
                    <a:lnB>
                      <a:noFill/>
                    </a:lnB>
                  </a:tcPr>
                </a:tc>
                <a:tc>
                  <a:txBody>
                    <a:bodyPr/>
                    <a:lstStyle/>
                    <a:p>
                      <a:pPr algn="l" fontAlgn="b"/>
                      <a:endParaRPr lang="en-US" sz="1000" b="0" i="0" u="none" strike="noStrike" dirty="0">
                        <a:solidFill>
                          <a:srgbClr val="000000"/>
                        </a:solidFill>
                        <a:latin typeface="Calibri"/>
                      </a:endParaRPr>
                    </a:p>
                  </a:txBody>
                  <a:tcPr marL="9427" marR="9427" marT="9427" marB="0" anchor="b">
                    <a:lnL>
                      <a:noFill/>
                    </a:lnL>
                    <a:lnR>
                      <a:noFill/>
                    </a:lnR>
                    <a:lnT>
                      <a:noFill/>
                    </a:lnT>
                    <a:lnB>
                      <a:noFill/>
                    </a:lnB>
                  </a:tcPr>
                </a:tc>
                <a:tc>
                  <a:txBody>
                    <a:bodyPr/>
                    <a:lstStyle/>
                    <a:p>
                      <a:pPr algn="l" fontAlgn="b"/>
                      <a:endParaRPr lang="en-US" sz="1000" b="0" i="0" u="none" strike="noStrike" dirty="0">
                        <a:solidFill>
                          <a:srgbClr val="000000"/>
                        </a:solidFill>
                        <a:latin typeface="Calibri"/>
                      </a:endParaRPr>
                    </a:p>
                  </a:txBody>
                  <a:tcPr marL="9427" marR="9427" marT="9427" marB="0" anchor="b">
                    <a:lnL>
                      <a:noFill/>
                    </a:lnL>
                    <a:lnR>
                      <a:noFill/>
                    </a:lnR>
                    <a:lnT>
                      <a:noFill/>
                    </a:lnT>
                    <a:lnB>
                      <a:noFill/>
                    </a:lnB>
                  </a:tcPr>
                </a:tc>
              </a:tr>
              <a:tr h="155891">
                <a:tc gridSpan="3">
                  <a:txBody>
                    <a:bodyPr/>
                    <a:lstStyle/>
                    <a:p>
                      <a:pPr algn="l" fontAlgn="b"/>
                      <a:r>
                        <a:rPr lang="en-US" sz="1000" b="0" i="0" u="none" strike="noStrike" dirty="0">
                          <a:solidFill>
                            <a:srgbClr val="FF0000"/>
                          </a:solidFill>
                          <a:latin typeface="Calibri"/>
                        </a:rPr>
                        <a:t>base it on: 10.5 cents /kWh for one year</a:t>
                      </a:r>
                    </a:p>
                  </a:txBody>
                  <a:tcPr marL="9427" marR="9427" marT="9427" marB="0" anchor="b">
                    <a:lnL>
                      <a:noFill/>
                    </a:lnL>
                    <a:lnR>
                      <a:noFill/>
                    </a:lnR>
                    <a:lnT>
                      <a:noFill/>
                    </a:lnT>
                    <a:lnB>
                      <a:noFill/>
                    </a:lnB>
                  </a:tcPr>
                </a:tc>
                <a:tc hMerge="1">
                  <a:txBody>
                    <a:bodyPr/>
                    <a:lstStyle/>
                    <a:p>
                      <a:endParaRPr lang="en-US"/>
                    </a:p>
                  </a:txBody>
                  <a:tcPr/>
                </a:tc>
                <a:tc hMerge="1">
                  <a:txBody>
                    <a:bodyPr/>
                    <a:lstStyle/>
                    <a:p>
                      <a:endParaRPr lang="en-US"/>
                    </a:p>
                  </a:txBody>
                  <a:tcPr/>
                </a:tc>
                <a:tc>
                  <a:txBody>
                    <a:bodyPr/>
                    <a:lstStyle/>
                    <a:p>
                      <a:pPr algn="l" fontAlgn="b"/>
                      <a:endParaRPr lang="en-US" sz="1000" b="0" i="0" u="none" strike="noStrike" dirty="0">
                        <a:solidFill>
                          <a:srgbClr val="000000"/>
                        </a:solidFill>
                        <a:latin typeface="Calibri"/>
                      </a:endParaRPr>
                    </a:p>
                  </a:txBody>
                  <a:tcPr marL="9427" marR="9427" marT="9427" marB="0" anchor="b">
                    <a:lnL>
                      <a:noFill/>
                    </a:lnL>
                    <a:lnR>
                      <a:noFill/>
                    </a:lnR>
                    <a:lnT>
                      <a:noFill/>
                    </a:lnT>
                    <a:lnB>
                      <a:noFill/>
                    </a:lnB>
                  </a:tcPr>
                </a:tc>
                <a:tc>
                  <a:txBody>
                    <a:bodyPr/>
                    <a:lstStyle/>
                    <a:p>
                      <a:pPr algn="l" fontAlgn="b"/>
                      <a:r>
                        <a:rPr lang="en-US" sz="1000" b="0" i="0" u="none" strike="noStrike" dirty="0">
                          <a:solidFill>
                            <a:srgbClr val="000000"/>
                          </a:solidFill>
                          <a:latin typeface="Calibri"/>
                        </a:rPr>
                        <a:t> $     4,415.04 </a:t>
                      </a:r>
                    </a:p>
                  </a:txBody>
                  <a:tcPr marL="9427" marR="9427" marT="9427" marB="0" anchor="b">
                    <a:lnL>
                      <a:noFill/>
                    </a:lnL>
                    <a:lnR>
                      <a:noFill/>
                    </a:lnR>
                    <a:lnT>
                      <a:noFill/>
                    </a:lnT>
                    <a:lnB>
                      <a:noFill/>
                    </a:lnB>
                  </a:tcPr>
                </a:tc>
                <a:tc>
                  <a:txBody>
                    <a:bodyPr/>
                    <a:lstStyle/>
                    <a:p>
                      <a:pPr algn="l" fontAlgn="b"/>
                      <a:r>
                        <a:rPr lang="en-US" sz="1000" b="0" i="0" u="none" strike="noStrike" dirty="0">
                          <a:solidFill>
                            <a:srgbClr val="000000"/>
                          </a:solidFill>
                          <a:latin typeface="Calibri"/>
                        </a:rPr>
                        <a:t> $    2,207.52 </a:t>
                      </a:r>
                    </a:p>
                  </a:txBody>
                  <a:tcPr marL="9427" marR="9427" marT="9427" marB="0" anchor="b">
                    <a:lnL>
                      <a:noFill/>
                    </a:lnL>
                    <a:lnR>
                      <a:noFill/>
                    </a:lnR>
                    <a:lnT>
                      <a:noFill/>
                    </a:lnT>
                    <a:lnB>
                      <a:noFill/>
                    </a:lnB>
                  </a:tcPr>
                </a:tc>
                <a:tc>
                  <a:txBody>
                    <a:bodyPr/>
                    <a:lstStyle/>
                    <a:p>
                      <a:pPr algn="l" fontAlgn="b"/>
                      <a:endParaRPr lang="en-US" sz="1000" b="0" i="0" u="none" strike="noStrike" dirty="0">
                        <a:solidFill>
                          <a:srgbClr val="000000"/>
                        </a:solidFill>
                        <a:latin typeface="Calibri"/>
                      </a:endParaRPr>
                    </a:p>
                  </a:txBody>
                  <a:tcPr marL="9427" marR="9427" marT="9427" marB="0" anchor="b">
                    <a:lnL>
                      <a:noFill/>
                    </a:lnL>
                    <a:lnR>
                      <a:noFill/>
                    </a:lnR>
                    <a:lnT>
                      <a:noFill/>
                    </a:lnT>
                    <a:lnB>
                      <a:noFill/>
                    </a:lnB>
                  </a:tcPr>
                </a:tc>
                <a:tc>
                  <a:txBody>
                    <a:bodyPr/>
                    <a:lstStyle/>
                    <a:p>
                      <a:pPr algn="l" fontAlgn="b"/>
                      <a:endParaRPr lang="en-US" sz="1000" b="0" i="0" u="none" strike="noStrike" dirty="0">
                        <a:solidFill>
                          <a:srgbClr val="000000"/>
                        </a:solidFill>
                        <a:latin typeface="Calibri"/>
                      </a:endParaRPr>
                    </a:p>
                  </a:txBody>
                  <a:tcPr marL="9427" marR="9427" marT="9427" marB="0" anchor="b">
                    <a:lnL>
                      <a:noFill/>
                    </a:lnL>
                    <a:lnR>
                      <a:noFill/>
                    </a:lnR>
                    <a:lnT>
                      <a:noFill/>
                    </a:lnT>
                    <a:lnB>
                      <a:noFill/>
                    </a:lnB>
                  </a:tcPr>
                </a:tc>
              </a:tr>
            </a:tbl>
          </a:graphicData>
        </a:graphic>
      </p:graphicFrame>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F8A41F9-5DEA-4ED6-9A0C-04B12AC1619E}" type="slidenum">
              <a:rPr lang="en-US" smtClean="0"/>
              <a:pPr/>
              <a:t>51</a:t>
            </a:fld>
            <a:endParaRPr lang="en-US" dirty="0"/>
          </a:p>
        </p:txBody>
      </p:sp>
      <p:sp>
        <p:nvSpPr>
          <p:cNvPr id="3" name="TextBox 2"/>
          <p:cNvSpPr txBox="1"/>
          <p:nvPr/>
        </p:nvSpPr>
        <p:spPr>
          <a:xfrm>
            <a:off x="304800" y="304800"/>
            <a:ext cx="8534400" cy="6001643"/>
          </a:xfrm>
          <a:prstGeom prst="rect">
            <a:avLst/>
          </a:prstGeom>
          <a:noFill/>
        </p:spPr>
        <p:txBody>
          <a:bodyPr wrap="square" rtlCol="0">
            <a:spAutoFit/>
          </a:bodyPr>
          <a:lstStyle/>
          <a:p>
            <a:r>
              <a:rPr lang="en-US" sz="1600" dirty="0" smtClean="0"/>
              <a:t>Across four blades</a:t>
            </a:r>
          </a:p>
          <a:p>
            <a:endParaRPr lang="en-US" sz="1600" dirty="0" smtClean="0"/>
          </a:p>
          <a:p>
            <a:pPr>
              <a:buFont typeface="Arial" pitchFamily="34" charset="0"/>
              <a:buChar char="•"/>
            </a:pPr>
            <a:r>
              <a:rPr lang="en-US" sz="1600" dirty="0" smtClean="0"/>
              <a:t>Pridc and Secdc with 2 physical and 2 virtual servers</a:t>
            </a:r>
          </a:p>
          <a:p>
            <a:pPr>
              <a:buFont typeface="Arial" pitchFamily="34" charset="0"/>
              <a:buChar char="•"/>
            </a:pPr>
            <a:r>
              <a:rPr lang="en-US" sz="1600" dirty="0" smtClean="0"/>
              <a:t>64SQL/ SQL Server with 2 physical and 2 virtual servers</a:t>
            </a:r>
          </a:p>
          <a:p>
            <a:pPr>
              <a:buFont typeface="Arial" pitchFamily="34" charset="0"/>
              <a:buChar char="•"/>
            </a:pPr>
            <a:r>
              <a:rPr lang="en-US" sz="1600" dirty="0" smtClean="0"/>
              <a:t>32sql with 1 physical and 2 virtual servers</a:t>
            </a:r>
          </a:p>
          <a:p>
            <a:pPr>
              <a:buFont typeface="Arial" pitchFamily="34" charset="0"/>
              <a:buChar char="•"/>
            </a:pPr>
            <a:r>
              <a:rPr lang="en-US" sz="1600" dirty="0" smtClean="0"/>
              <a:t>Content with 1 physical and 2 virtual servers</a:t>
            </a:r>
          </a:p>
          <a:p>
            <a:pPr>
              <a:buFont typeface="Arial" pitchFamily="34" charset="0"/>
              <a:buChar char="•"/>
            </a:pPr>
            <a:r>
              <a:rPr lang="en-US" sz="1600" dirty="0" smtClean="0"/>
              <a:t>Exchange: 3 virtual servers</a:t>
            </a:r>
          </a:p>
          <a:p>
            <a:pPr>
              <a:buFont typeface="Arial" pitchFamily="34" charset="0"/>
              <a:buChar char="•"/>
            </a:pPr>
            <a:r>
              <a:rPr lang="en-US" sz="1600" dirty="0" smtClean="0"/>
              <a:t>IIS:  1 physical and 2 virtual servers</a:t>
            </a:r>
          </a:p>
          <a:p>
            <a:pPr>
              <a:buFont typeface="Arial" pitchFamily="34" charset="0"/>
              <a:buChar char="•"/>
            </a:pPr>
            <a:endParaRPr lang="en-US" sz="1600" dirty="0" smtClean="0"/>
          </a:p>
          <a:p>
            <a:pPr>
              <a:buFont typeface="Arial" pitchFamily="34" charset="0"/>
              <a:buChar char="•"/>
            </a:pPr>
            <a:r>
              <a:rPr lang="en-US" sz="1600" dirty="0" smtClean="0"/>
              <a:t>20 physical server boxes  running on 4 blades with resources left over for failover and load balancing.   Expand the MDS-9124 to 22 ports each.   Add several expensive switch module.   Add PDU and power cords.   Much larger UPS, 30-40 kVA under 3 phase power.  More rack space.     </a:t>
            </a:r>
          </a:p>
          <a:p>
            <a:endParaRPr lang="en-US" sz="1600" dirty="0" smtClean="0"/>
          </a:p>
          <a:p>
            <a:r>
              <a:rPr lang="en-US" sz="1600" dirty="0" smtClean="0"/>
              <a:t>Under the C7000, We are no longer just running 7 standard servers in our environment.    We have failover at each server.    We would have much less hardware. Our VMware Enterprise Plus and Microsoft Data Center Licenses are just getting started.  We can add more servers to the C7000 hardware.    64SQL, 32SQL, Tape (Exchange), and Content will be loaded into VMWare ESXi immediately once the C7000, VMWare and Microsoft licenses are installed.</a:t>
            </a:r>
          </a:p>
          <a:p>
            <a:endParaRPr lang="en-US" sz="1600" dirty="0" smtClean="0"/>
          </a:p>
          <a:p>
            <a:r>
              <a:rPr lang="en-US" sz="1600" dirty="0" smtClean="0"/>
              <a:t>We don’t need to load balance each server, since they failover to a new blade.   We can add more servers and distribute applications.   Our limiting factors are RAM and storage.   I would start with one of each server running and check resource allocation.  64GB per blade would make multiple virtual server load balancing work better.  </a:t>
            </a:r>
          </a:p>
          <a:p>
            <a:endParaRPr lang="en-US" sz="1600" dirty="0"/>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F8A41F9-5DEA-4ED6-9A0C-04B12AC1619E}" type="slidenum">
              <a:rPr lang="en-US" smtClean="0"/>
              <a:pPr/>
              <a:t>52</a:t>
            </a:fld>
            <a:endParaRPr lang="en-US" dirty="0"/>
          </a:p>
        </p:txBody>
      </p:sp>
      <p:sp>
        <p:nvSpPr>
          <p:cNvPr id="3" name="TextBox 2"/>
          <p:cNvSpPr txBox="1"/>
          <p:nvPr/>
        </p:nvSpPr>
        <p:spPr>
          <a:xfrm>
            <a:off x="381000" y="228600"/>
            <a:ext cx="8458200" cy="6247864"/>
          </a:xfrm>
          <a:prstGeom prst="rect">
            <a:avLst/>
          </a:prstGeom>
          <a:noFill/>
        </p:spPr>
        <p:txBody>
          <a:bodyPr wrap="square" rtlCol="0">
            <a:spAutoFit/>
          </a:bodyPr>
          <a:lstStyle/>
          <a:p>
            <a:r>
              <a:rPr lang="en-US" sz="1600" dirty="0" smtClean="0"/>
              <a:t>We are exploring every method to increase power to the building. The current server room 150A service is tapped off of the main panel in front staircase on 2</a:t>
            </a:r>
            <a:r>
              <a:rPr lang="en-US" sz="1600" baseline="30000" dirty="0" smtClean="0"/>
              <a:t>nd</a:t>
            </a:r>
            <a:r>
              <a:rPr lang="en-US" sz="1600" dirty="0" smtClean="0"/>
              <a:t> floor.  The wires have been trimmed down to fit inside the lugs reducing the current load across the wires. The CT cabinet in the basement has wires under washers instead of inside lugs.   This is not code.   The electrician and I are looking at better solutions.   This could be causing part of the problem with power to the building.  </a:t>
            </a:r>
          </a:p>
          <a:p>
            <a:endParaRPr lang="en-US" sz="1600" dirty="0" smtClean="0"/>
          </a:p>
          <a:p>
            <a:r>
              <a:rPr lang="en-US" sz="1600" dirty="0" smtClean="0"/>
              <a:t>The power distribution system of the building is fully expanded under code.   2 subpanels and 5 x 200A disconnects are the maximum we can add to the building under code.</a:t>
            </a:r>
          </a:p>
          <a:p>
            <a:endParaRPr lang="en-US" sz="1600" dirty="0" smtClean="0"/>
          </a:p>
          <a:p>
            <a:r>
              <a:rPr lang="en-US" sz="1600" dirty="0" smtClean="0"/>
              <a:t>We are researching how we can tap into the 600A 3-phase feed from the roof to increase power to the server room for a second UPS.   The roof units use about 290A including the two A/C units for the server room.   The electrician and I are determining if we can connect a 85 kVA generator to power the server room,  two Symmetra LX, two A/C units for server room, 3</a:t>
            </a:r>
            <a:r>
              <a:rPr lang="en-US" sz="1600" baseline="30000" dirty="0" smtClean="0"/>
              <a:t>rd</a:t>
            </a:r>
            <a:r>
              <a:rPr lang="en-US" sz="1600" dirty="0" smtClean="0"/>
              <a:t> floor rack, 1045 copier, and MPC-5000 copier.    </a:t>
            </a:r>
          </a:p>
          <a:p>
            <a:endParaRPr lang="en-US" sz="1600" dirty="0" smtClean="0"/>
          </a:p>
          <a:p>
            <a:r>
              <a:rPr lang="en-US" sz="1600" dirty="0" smtClean="0"/>
              <a:t>85kVA generator would be sufficient to power everything on the list above.   A second Symmetra LX 16kVA UPS would require a 100A load.   </a:t>
            </a:r>
          </a:p>
          <a:p>
            <a:endParaRPr lang="en-US" sz="1600" dirty="0" smtClean="0"/>
          </a:p>
          <a:p>
            <a:r>
              <a:rPr lang="en-US" sz="1600" dirty="0" smtClean="0"/>
              <a:t>The wireless access points can access a Citrix server from the laptops.   We would have a printer and copier on each floor.   Users could work from laptops or go home and access the network from Citrix in case of a power failure at the building.   </a:t>
            </a:r>
          </a:p>
          <a:p>
            <a:endParaRPr lang="en-US" sz="1600" dirty="0" smtClean="0"/>
          </a:p>
          <a:p>
            <a:endParaRPr lang="en-US" sz="1600" dirty="0" smtClean="0"/>
          </a:p>
          <a:p>
            <a:endParaRPr lang="en-US" sz="1600" dirty="0"/>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F8A41F9-5DEA-4ED6-9A0C-04B12AC1619E}" type="slidenum">
              <a:rPr lang="en-US" smtClean="0"/>
              <a:pPr/>
              <a:t>53</a:t>
            </a:fld>
            <a:endParaRPr lang="en-US" dirty="0"/>
          </a:p>
        </p:txBody>
      </p:sp>
      <p:sp>
        <p:nvSpPr>
          <p:cNvPr id="3" name="TextBox 2"/>
          <p:cNvSpPr txBox="1"/>
          <p:nvPr/>
        </p:nvSpPr>
        <p:spPr>
          <a:xfrm>
            <a:off x="381000" y="604421"/>
            <a:ext cx="8382000" cy="4524315"/>
          </a:xfrm>
          <a:prstGeom prst="rect">
            <a:avLst/>
          </a:prstGeom>
          <a:noFill/>
        </p:spPr>
        <p:txBody>
          <a:bodyPr wrap="square" rtlCol="0">
            <a:spAutoFit/>
          </a:bodyPr>
          <a:lstStyle/>
          <a:p>
            <a:endParaRPr lang="en-US" sz="2400" dirty="0" smtClean="0"/>
          </a:p>
          <a:p>
            <a:endParaRPr lang="en-US" sz="2400" dirty="0" smtClean="0"/>
          </a:p>
          <a:p>
            <a:endParaRPr lang="en-US" sz="2400" dirty="0" smtClean="0"/>
          </a:p>
          <a:p>
            <a:endParaRPr lang="en-US" sz="2400" dirty="0" smtClean="0"/>
          </a:p>
          <a:p>
            <a:endParaRPr lang="en-US" sz="2400" dirty="0" smtClean="0"/>
          </a:p>
          <a:p>
            <a:endParaRPr lang="en-US" sz="2400" dirty="0" smtClean="0"/>
          </a:p>
          <a:p>
            <a:endParaRPr lang="en-US" sz="2400" dirty="0" smtClean="0"/>
          </a:p>
          <a:p>
            <a:pPr algn="ctr"/>
            <a:r>
              <a:rPr lang="en-US" sz="2400" dirty="0" smtClean="0"/>
              <a:t>Why should we invest in a C7000 Blade Center and all the software licenses?</a:t>
            </a:r>
          </a:p>
          <a:p>
            <a:endParaRPr lang="en-US" sz="2400" dirty="0" smtClean="0"/>
          </a:p>
          <a:p>
            <a:endParaRPr lang="en-US" sz="2400" dirty="0" smtClean="0"/>
          </a:p>
          <a:p>
            <a:endParaRPr lang="en-US" sz="2400" dirty="0"/>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9600" y="533400"/>
            <a:ext cx="7924800" cy="5016758"/>
          </a:xfrm>
          <a:prstGeom prst="rect">
            <a:avLst/>
          </a:prstGeom>
          <a:noFill/>
        </p:spPr>
        <p:txBody>
          <a:bodyPr wrap="square" rtlCol="0">
            <a:spAutoFit/>
          </a:bodyPr>
          <a:lstStyle/>
          <a:p>
            <a:r>
              <a:rPr lang="en-US" sz="1600" dirty="0" smtClean="0"/>
              <a:t>We will cut down on cabling for a cleaner look to the server room.</a:t>
            </a:r>
          </a:p>
          <a:p>
            <a:endParaRPr lang="en-US" sz="1600" dirty="0" smtClean="0"/>
          </a:p>
          <a:p>
            <a:r>
              <a:rPr lang="en-US" sz="1600" dirty="0" smtClean="0"/>
              <a:t>The C7000 cuts down on power, fabric switch, and network cables by 70% or more</a:t>
            </a:r>
          </a:p>
          <a:p>
            <a:endParaRPr lang="en-US" sz="1600" dirty="0" smtClean="0"/>
          </a:p>
          <a:p>
            <a:pPr>
              <a:buFont typeface="Arial" pitchFamily="34" charset="0"/>
              <a:buChar char="•"/>
            </a:pPr>
            <a:r>
              <a:rPr lang="en-US" sz="1600" dirty="0" smtClean="0"/>
              <a:t>Each of the 7 servers: </a:t>
            </a:r>
          </a:p>
          <a:p>
            <a:pPr lvl="1">
              <a:buFont typeface="Arial" pitchFamily="34" charset="0"/>
              <a:buChar char="•"/>
            </a:pPr>
            <a:r>
              <a:rPr lang="en-US" sz="1600" dirty="0" smtClean="0"/>
              <a:t>2 power cables</a:t>
            </a:r>
          </a:p>
          <a:p>
            <a:pPr lvl="1">
              <a:buFont typeface="Arial" pitchFamily="34" charset="0"/>
              <a:buChar char="•"/>
            </a:pPr>
            <a:r>
              <a:rPr lang="en-US" sz="1600" dirty="0" smtClean="0"/>
              <a:t>2 fabric cables to Cisco MDS-9124</a:t>
            </a:r>
          </a:p>
          <a:p>
            <a:pPr lvl="1">
              <a:buFont typeface="Arial" pitchFamily="34" charset="0"/>
              <a:buChar char="•"/>
            </a:pPr>
            <a:r>
              <a:rPr lang="en-US" sz="1600" dirty="0" smtClean="0"/>
              <a:t>1-4 x 1 Gbps network cables to HP Switch</a:t>
            </a:r>
          </a:p>
          <a:p>
            <a:pPr lvl="1">
              <a:buFont typeface="Arial" pitchFamily="34" charset="0"/>
              <a:buChar char="•"/>
            </a:pPr>
            <a:r>
              <a:rPr lang="en-US" sz="1600" dirty="0" smtClean="0"/>
              <a:t>KVM cables</a:t>
            </a:r>
          </a:p>
          <a:p>
            <a:pPr lvl="1">
              <a:buFont typeface="Arial" pitchFamily="34" charset="0"/>
              <a:buChar char="•"/>
            </a:pPr>
            <a:r>
              <a:rPr lang="en-US" sz="1600" dirty="0" smtClean="0"/>
              <a:t>ILO2 cables</a:t>
            </a:r>
          </a:p>
          <a:p>
            <a:pPr>
              <a:buFont typeface="Arial" pitchFamily="34" charset="0"/>
              <a:buChar char="•"/>
            </a:pPr>
            <a:endParaRPr lang="en-US" sz="1600" dirty="0" smtClean="0"/>
          </a:p>
          <a:p>
            <a:pPr>
              <a:buFont typeface="Arial" pitchFamily="34" charset="0"/>
              <a:buChar char="•"/>
            </a:pPr>
            <a:r>
              <a:rPr lang="en-US" sz="1600" dirty="0" smtClean="0"/>
              <a:t>C7000</a:t>
            </a:r>
          </a:p>
          <a:p>
            <a:pPr lvl="1">
              <a:buFont typeface="Arial" pitchFamily="34" charset="0"/>
              <a:buChar char="•"/>
            </a:pPr>
            <a:r>
              <a:rPr lang="en-US" sz="1600" dirty="0" smtClean="0"/>
              <a:t>6 power cables</a:t>
            </a:r>
          </a:p>
          <a:p>
            <a:pPr lvl="1">
              <a:buFont typeface="Arial" pitchFamily="34" charset="0"/>
              <a:buChar char="•"/>
            </a:pPr>
            <a:r>
              <a:rPr lang="en-US" sz="1600" dirty="0" smtClean="0"/>
              <a:t>Up to 16 x 8 Gbps network cables</a:t>
            </a:r>
          </a:p>
          <a:p>
            <a:pPr lvl="1">
              <a:buFont typeface="Arial" pitchFamily="34" charset="0"/>
              <a:buChar char="•"/>
            </a:pPr>
            <a:r>
              <a:rPr lang="en-US" sz="1600" dirty="0" smtClean="0"/>
              <a:t>One KVM cable</a:t>
            </a:r>
          </a:p>
          <a:p>
            <a:pPr lvl="1">
              <a:buFont typeface="Arial" pitchFamily="34" charset="0"/>
              <a:buChar char="•"/>
            </a:pPr>
            <a:r>
              <a:rPr lang="en-US" sz="1600" dirty="0" smtClean="0"/>
              <a:t>One ILO2 cable</a:t>
            </a:r>
          </a:p>
          <a:p>
            <a:pPr lvl="1">
              <a:buFont typeface="Arial" pitchFamily="34" charset="0"/>
              <a:buChar char="•"/>
            </a:pPr>
            <a:endParaRPr lang="en-US" sz="1600" dirty="0" smtClean="0"/>
          </a:p>
          <a:p>
            <a:pPr lvl="1"/>
            <a:r>
              <a:rPr lang="en-US" sz="1600" dirty="0" smtClean="0"/>
              <a:t>It would be much cleaner layout.</a:t>
            </a:r>
          </a:p>
          <a:p>
            <a:pPr lvl="1"/>
            <a:endParaRPr lang="en-US" sz="1600" dirty="0" smtClean="0"/>
          </a:p>
          <a:p>
            <a:pPr lvl="1"/>
            <a:endParaRPr lang="en-US" sz="1600" dirty="0" smtClean="0"/>
          </a:p>
        </p:txBody>
      </p:sp>
      <p:sp>
        <p:nvSpPr>
          <p:cNvPr id="3" name="Slide Number Placeholder 2"/>
          <p:cNvSpPr>
            <a:spLocks noGrp="1"/>
          </p:cNvSpPr>
          <p:nvPr>
            <p:ph type="sldNum" sz="quarter" idx="12"/>
          </p:nvPr>
        </p:nvSpPr>
        <p:spPr/>
        <p:txBody>
          <a:bodyPr/>
          <a:lstStyle/>
          <a:p>
            <a:fld id="{9F8A41F9-5DEA-4ED6-9A0C-04B12AC1619E}" type="slidenum">
              <a:rPr lang="en-US" smtClean="0"/>
              <a:pPr/>
              <a:t>54</a:t>
            </a:fld>
            <a:endParaRPr lang="en-US" dirty="0"/>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1000" y="381000"/>
            <a:ext cx="8534400" cy="5509200"/>
          </a:xfrm>
          <a:prstGeom prst="rect">
            <a:avLst/>
          </a:prstGeom>
          <a:noFill/>
        </p:spPr>
        <p:txBody>
          <a:bodyPr wrap="square" rtlCol="0">
            <a:spAutoFit/>
          </a:bodyPr>
          <a:lstStyle/>
          <a:p>
            <a:r>
              <a:rPr lang="en-US" sz="1600" b="1" dirty="0" smtClean="0"/>
              <a:t>Add another blade with 16 to 24 CPUs </a:t>
            </a:r>
          </a:p>
          <a:p>
            <a:pPr>
              <a:buFont typeface="Arial" pitchFamily="34" charset="0"/>
              <a:buChar char="•"/>
            </a:pPr>
            <a:r>
              <a:rPr lang="en-US" sz="1600" dirty="0" smtClean="0"/>
              <a:t> equivalent 2-8 Physical servers depending on the applications</a:t>
            </a:r>
          </a:p>
          <a:p>
            <a:pPr>
              <a:buFont typeface="Arial" pitchFamily="34" charset="0"/>
              <a:buChar char="•"/>
            </a:pPr>
            <a:endParaRPr lang="en-US" sz="1600" dirty="0" smtClean="0"/>
          </a:p>
          <a:p>
            <a:pPr>
              <a:buFont typeface="Arial" pitchFamily="34" charset="0"/>
              <a:buChar char="•"/>
            </a:pPr>
            <a:r>
              <a:rPr lang="en-US" sz="1600" dirty="0" smtClean="0"/>
              <a:t>Benefit</a:t>
            </a:r>
          </a:p>
          <a:p>
            <a:pPr lvl="1">
              <a:buFont typeface="Arial" pitchFamily="34" charset="0"/>
              <a:buChar char="•"/>
            </a:pPr>
            <a:r>
              <a:rPr lang="en-US" sz="1600" dirty="0" smtClean="0"/>
              <a:t>You are not limiting the hardware to single server usage</a:t>
            </a:r>
          </a:p>
          <a:p>
            <a:pPr lvl="1">
              <a:buFont typeface="Arial" pitchFamily="34" charset="0"/>
              <a:buChar char="•"/>
            </a:pPr>
            <a:r>
              <a:rPr lang="en-US" sz="1600" dirty="0" smtClean="0"/>
              <a:t>You have more CPU, RAM, SAN fabric bandwidth, network bandwidth to load balance and fail over.</a:t>
            </a:r>
          </a:p>
          <a:p>
            <a:pPr lvl="1">
              <a:buFont typeface="Arial" pitchFamily="34" charset="0"/>
              <a:buChar char="•"/>
            </a:pPr>
            <a:r>
              <a:rPr lang="en-US" sz="1600" dirty="0" smtClean="0"/>
              <a:t>You can add more virtual server instances or new server applications</a:t>
            </a:r>
          </a:p>
          <a:p>
            <a:pPr lvl="1">
              <a:buFont typeface="Arial" pitchFamily="34" charset="0"/>
              <a:buChar char="•"/>
            </a:pPr>
            <a:endParaRPr lang="en-US" sz="1600" dirty="0" smtClean="0"/>
          </a:p>
          <a:p>
            <a:pPr lvl="1">
              <a:buFont typeface="Arial" pitchFamily="34" charset="0"/>
              <a:buChar char="•"/>
            </a:pPr>
            <a:r>
              <a:rPr lang="en-US" sz="1600" dirty="0" smtClean="0"/>
              <a:t>VMware and Data Center Licensing treats it as more CPU, RAM, bandwidth to share with all your physical and virtual server instances running</a:t>
            </a:r>
          </a:p>
          <a:p>
            <a:pPr lvl="1">
              <a:buFont typeface="Arial" pitchFamily="34" charset="0"/>
              <a:buChar char="•"/>
            </a:pPr>
            <a:endParaRPr lang="en-US" sz="1600" dirty="0" smtClean="0"/>
          </a:p>
          <a:p>
            <a:pPr lvl="1">
              <a:buFont typeface="Arial" pitchFamily="34" charset="0"/>
              <a:buChar char="•"/>
            </a:pPr>
            <a:r>
              <a:rPr lang="en-US" sz="1600" dirty="0" smtClean="0"/>
              <a:t>Add a physical server, you configure OS, install applications manually, move data manually.  Takes hours or days to configure.</a:t>
            </a:r>
          </a:p>
          <a:p>
            <a:pPr lvl="1">
              <a:buFont typeface="Arial" pitchFamily="34" charset="0"/>
              <a:buChar char="•"/>
            </a:pPr>
            <a:endParaRPr lang="en-US" sz="1600" dirty="0" smtClean="0"/>
          </a:p>
          <a:p>
            <a:pPr lvl="1">
              <a:buFont typeface="Arial" pitchFamily="34" charset="0"/>
              <a:buChar char="•"/>
            </a:pPr>
            <a:r>
              <a:rPr lang="en-US" sz="1600" dirty="0" smtClean="0"/>
              <a:t>You install the blade and configure management to use the blade.  It then moves resources to the new hardware.   You are done within minutes.  Management is using the new hardware. You can add a redundant fail over blade or active blade.</a:t>
            </a:r>
          </a:p>
          <a:p>
            <a:pPr lvl="1"/>
            <a:endParaRPr lang="en-US" sz="1600" dirty="0" smtClean="0"/>
          </a:p>
          <a:p>
            <a:endParaRPr lang="en-US" sz="1600" dirty="0" smtClean="0"/>
          </a:p>
          <a:p>
            <a:endParaRPr lang="en-US" sz="1600" dirty="0" smtClean="0"/>
          </a:p>
          <a:p>
            <a:endParaRPr lang="en-US" sz="1600" dirty="0" smtClean="0"/>
          </a:p>
        </p:txBody>
      </p:sp>
      <p:sp>
        <p:nvSpPr>
          <p:cNvPr id="3" name="Slide Number Placeholder 2"/>
          <p:cNvSpPr>
            <a:spLocks noGrp="1"/>
          </p:cNvSpPr>
          <p:nvPr>
            <p:ph type="sldNum" sz="quarter" idx="12"/>
          </p:nvPr>
        </p:nvSpPr>
        <p:spPr/>
        <p:txBody>
          <a:bodyPr/>
          <a:lstStyle/>
          <a:p>
            <a:fld id="{9F8A41F9-5DEA-4ED6-9A0C-04B12AC1619E}" type="slidenum">
              <a:rPr lang="en-US" smtClean="0"/>
              <a:pPr/>
              <a:t>55</a:t>
            </a:fld>
            <a:endParaRPr lang="en-US" dirty="0"/>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F8A41F9-5DEA-4ED6-9A0C-04B12AC1619E}" type="slidenum">
              <a:rPr lang="en-US" smtClean="0"/>
              <a:pPr/>
              <a:t>56</a:t>
            </a:fld>
            <a:endParaRPr lang="en-US" dirty="0"/>
          </a:p>
        </p:txBody>
      </p:sp>
      <p:sp>
        <p:nvSpPr>
          <p:cNvPr id="3" name="TextBox 2"/>
          <p:cNvSpPr txBox="1"/>
          <p:nvPr/>
        </p:nvSpPr>
        <p:spPr>
          <a:xfrm>
            <a:off x="457200" y="533400"/>
            <a:ext cx="8382000" cy="4247317"/>
          </a:xfrm>
          <a:prstGeom prst="rect">
            <a:avLst/>
          </a:prstGeom>
          <a:noFill/>
        </p:spPr>
        <p:txBody>
          <a:bodyPr wrap="square" rtlCol="0">
            <a:spAutoFit/>
          </a:bodyPr>
          <a:lstStyle/>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pPr algn="ctr"/>
            <a:endParaRPr lang="en-US" dirty="0" smtClean="0"/>
          </a:p>
          <a:p>
            <a:pPr algn="ctr"/>
            <a:endParaRPr lang="en-US" dirty="0" smtClean="0"/>
          </a:p>
          <a:p>
            <a:pPr algn="ctr"/>
            <a:r>
              <a:rPr lang="en-US" sz="3600" dirty="0" smtClean="0"/>
              <a:t>Why not just cluster Exchange Server and leave the rest alone?</a:t>
            </a:r>
          </a:p>
          <a:p>
            <a:pPr algn="ctr"/>
            <a:endParaRPr lang="en-US" dirty="0" smtClean="0"/>
          </a:p>
          <a:p>
            <a:pPr algn="ctr"/>
            <a:endParaRPr lang="en-US" dirty="0"/>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9600" y="533400"/>
            <a:ext cx="8077200" cy="4031873"/>
          </a:xfrm>
          <a:prstGeom prst="rect">
            <a:avLst/>
          </a:prstGeom>
          <a:noFill/>
        </p:spPr>
        <p:txBody>
          <a:bodyPr wrap="square" rtlCol="0">
            <a:spAutoFit/>
          </a:bodyPr>
          <a:lstStyle/>
          <a:p>
            <a:r>
              <a:rPr lang="en-US" sz="1600" dirty="0" smtClean="0"/>
              <a:t>Exchange mailboxes will be clustered</a:t>
            </a:r>
          </a:p>
          <a:p>
            <a:endParaRPr lang="en-US" sz="1600" dirty="0" smtClean="0"/>
          </a:p>
          <a:p>
            <a:r>
              <a:rPr lang="en-US" sz="1600" dirty="0" smtClean="0"/>
              <a:t>Nothing else is clustered.</a:t>
            </a:r>
          </a:p>
          <a:p>
            <a:endParaRPr lang="en-US" sz="1600" dirty="0" smtClean="0"/>
          </a:p>
          <a:p>
            <a:r>
              <a:rPr lang="en-US" sz="1600" dirty="0" smtClean="0"/>
              <a:t>We will have an incomplete solution that does not address fault redundancy.  Our vendors want deals done NOW!.   Banks want invoicing weekly.   If we lose one of the other servers, we could be down for a day.   We will spend a lot of money to cluster Exchange.   3 physical servers and extra SAN space.   More rack space will be needed and the UPS load will increase.  </a:t>
            </a:r>
          </a:p>
          <a:p>
            <a:endParaRPr lang="en-US" sz="1600" dirty="0" smtClean="0"/>
          </a:p>
          <a:p>
            <a:endParaRPr lang="en-US" sz="1600" dirty="0" smtClean="0"/>
          </a:p>
          <a:p>
            <a:endParaRPr lang="en-US" sz="1600" dirty="0" smtClean="0"/>
          </a:p>
          <a:p>
            <a:endParaRPr lang="en-US" sz="1600" dirty="0" smtClean="0"/>
          </a:p>
          <a:p>
            <a:endParaRPr lang="en-US" sz="1600" dirty="0" smtClean="0"/>
          </a:p>
          <a:p>
            <a:endParaRPr lang="en-US" sz="1600" dirty="0" smtClean="0"/>
          </a:p>
          <a:p>
            <a:endParaRPr lang="en-US" sz="1600" dirty="0" smtClean="0"/>
          </a:p>
          <a:p>
            <a:endParaRPr lang="en-US" sz="1600" dirty="0"/>
          </a:p>
        </p:txBody>
      </p:sp>
      <p:sp>
        <p:nvSpPr>
          <p:cNvPr id="3" name="Slide Number Placeholder 2"/>
          <p:cNvSpPr>
            <a:spLocks noGrp="1"/>
          </p:cNvSpPr>
          <p:nvPr>
            <p:ph type="sldNum" sz="quarter" idx="12"/>
          </p:nvPr>
        </p:nvSpPr>
        <p:spPr/>
        <p:txBody>
          <a:bodyPr/>
          <a:lstStyle/>
          <a:p>
            <a:fld id="{9F8A41F9-5DEA-4ED6-9A0C-04B12AC1619E}" type="slidenum">
              <a:rPr lang="en-US" smtClean="0"/>
              <a:pPr/>
              <a:t>57</a:t>
            </a:fld>
            <a:endParaRPr lang="en-US" dirty="0"/>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04800" y="381000"/>
            <a:ext cx="8534400" cy="5755422"/>
          </a:xfrm>
          <a:prstGeom prst="rect">
            <a:avLst/>
          </a:prstGeom>
          <a:noFill/>
        </p:spPr>
        <p:txBody>
          <a:bodyPr wrap="square" rtlCol="0">
            <a:spAutoFit/>
          </a:bodyPr>
          <a:lstStyle/>
          <a:p>
            <a:r>
              <a:rPr lang="en-US" sz="1600" dirty="0" smtClean="0"/>
              <a:t>Why not just cluster Exchange?</a:t>
            </a:r>
          </a:p>
          <a:p>
            <a:endParaRPr lang="en-US" sz="1600" dirty="0"/>
          </a:p>
          <a:p>
            <a:r>
              <a:rPr lang="en-US" sz="1600" dirty="0" smtClean="0"/>
              <a:t>Here are some scenarios </a:t>
            </a:r>
          </a:p>
          <a:p>
            <a:endParaRPr lang="en-US" sz="1600" dirty="0" smtClean="0"/>
          </a:p>
          <a:p>
            <a:r>
              <a:rPr lang="en-US" sz="1600" b="1" dirty="0" smtClean="0"/>
              <a:t>LSM:  </a:t>
            </a:r>
          </a:p>
          <a:p>
            <a:pPr>
              <a:buFont typeface="Arial" pitchFamily="34" charset="0"/>
              <a:buChar char="•"/>
            </a:pPr>
            <a:r>
              <a:rPr lang="en-US" sz="1600" b="1" dirty="0" smtClean="0"/>
              <a:t>Web page: IIS Server</a:t>
            </a:r>
          </a:p>
          <a:p>
            <a:pPr>
              <a:buFont typeface="Arial" pitchFamily="34" charset="0"/>
              <a:buChar char="•"/>
            </a:pPr>
            <a:r>
              <a:rPr lang="en-US" sz="1600" b="1" dirty="0" smtClean="0"/>
              <a:t>Database: 64SQL Server</a:t>
            </a:r>
          </a:p>
          <a:p>
            <a:pPr>
              <a:buFont typeface="Arial" pitchFamily="34" charset="0"/>
              <a:buChar char="•"/>
            </a:pPr>
            <a:r>
              <a:rPr lang="en-US" sz="1600" b="1" dirty="0" smtClean="0"/>
              <a:t>Application: 32SQL Server</a:t>
            </a:r>
          </a:p>
          <a:p>
            <a:pPr>
              <a:buFont typeface="Arial" pitchFamily="34" charset="0"/>
              <a:buChar char="•"/>
            </a:pPr>
            <a:endParaRPr lang="en-US" sz="1600" dirty="0"/>
          </a:p>
          <a:p>
            <a:pPr>
              <a:buFont typeface="Arial" pitchFamily="34" charset="0"/>
              <a:buChar char="•"/>
            </a:pPr>
            <a:r>
              <a:rPr lang="en-US" sz="1600" dirty="0" smtClean="0"/>
              <a:t>One of these servers fails, LSM is down.</a:t>
            </a:r>
          </a:p>
          <a:p>
            <a:pPr>
              <a:buFont typeface="Arial" pitchFamily="34" charset="0"/>
              <a:buChar char="•"/>
            </a:pPr>
            <a:r>
              <a:rPr lang="en-US" sz="1600" dirty="0" smtClean="0"/>
              <a:t>Typing an LSM application on a typewriter is not professional.   Takes hours to type one application on a typewriter. What a bunch of amateurs sending a typed application.  </a:t>
            </a:r>
          </a:p>
          <a:p>
            <a:pPr>
              <a:buFont typeface="Arial" pitchFamily="34" charset="0"/>
              <a:buChar char="•"/>
            </a:pPr>
            <a:endParaRPr lang="en-US" sz="1600" dirty="0" smtClean="0"/>
          </a:p>
          <a:p>
            <a:pPr>
              <a:buFont typeface="Arial" pitchFamily="34" charset="0"/>
              <a:buChar char="•"/>
            </a:pPr>
            <a:r>
              <a:rPr lang="en-US" sz="1600" b="1" dirty="0" smtClean="0"/>
              <a:t>Databases:</a:t>
            </a:r>
          </a:p>
          <a:p>
            <a:pPr lvl="1">
              <a:buFont typeface="Arial" pitchFamily="34" charset="0"/>
              <a:buChar char="•"/>
            </a:pPr>
            <a:r>
              <a:rPr lang="en-US" sz="1600" b="1" dirty="0" smtClean="0"/>
              <a:t>64SQL Server</a:t>
            </a:r>
          </a:p>
          <a:p>
            <a:pPr lvl="1">
              <a:buFont typeface="Arial" pitchFamily="34" charset="0"/>
              <a:buChar char="•"/>
            </a:pPr>
            <a:endParaRPr lang="en-US" sz="1600" dirty="0"/>
          </a:p>
          <a:p>
            <a:pPr>
              <a:buFont typeface="Arial" pitchFamily="34" charset="0"/>
              <a:buChar char="•"/>
            </a:pPr>
            <a:r>
              <a:rPr lang="en-US" sz="1600" dirty="0" smtClean="0"/>
              <a:t>If 64SQL fails, Great Plains, Lease Plus, Collections Plus, PTMS, LSM and 25 other programs stop functioning</a:t>
            </a:r>
          </a:p>
          <a:p>
            <a:endParaRPr lang="en-US" sz="1600" dirty="0" smtClean="0"/>
          </a:p>
          <a:p>
            <a:r>
              <a:rPr lang="en-US" sz="1600" b="1" dirty="0" smtClean="0"/>
              <a:t>IIS:</a:t>
            </a:r>
          </a:p>
          <a:p>
            <a:pPr>
              <a:buFont typeface="Arial" pitchFamily="34" charset="0"/>
              <a:buChar char="•"/>
            </a:pPr>
            <a:r>
              <a:rPr lang="en-US" sz="1600" dirty="0"/>
              <a:t> </a:t>
            </a:r>
            <a:r>
              <a:rPr lang="en-US" sz="1600" b="1" dirty="0" smtClean="0"/>
              <a:t>LSM, RDM, Web Xtender are hosted on this box</a:t>
            </a:r>
          </a:p>
          <a:p>
            <a:pPr>
              <a:buFont typeface="Arial" pitchFamily="34" charset="0"/>
              <a:buChar char="•"/>
            </a:pPr>
            <a:endParaRPr lang="en-US" sz="1600" dirty="0"/>
          </a:p>
          <a:p>
            <a:endParaRPr lang="en-US" sz="1600" dirty="0" smtClean="0"/>
          </a:p>
        </p:txBody>
      </p:sp>
      <p:sp>
        <p:nvSpPr>
          <p:cNvPr id="3" name="Slide Number Placeholder 2"/>
          <p:cNvSpPr>
            <a:spLocks noGrp="1"/>
          </p:cNvSpPr>
          <p:nvPr>
            <p:ph type="sldNum" sz="quarter" idx="12"/>
          </p:nvPr>
        </p:nvSpPr>
        <p:spPr/>
        <p:txBody>
          <a:bodyPr/>
          <a:lstStyle/>
          <a:p>
            <a:fld id="{9F8A41F9-5DEA-4ED6-9A0C-04B12AC1619E}" type="slidenum">
              <a:rPr lang="en-US" smtClean="0"/>
              <a:pPr/>
              <a:t>58</a:t>
            </a:fld>
            <a:endParaRPr lang="en-US" dirty="0"/>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228600"/>
            <a:ext cx="8686800" cy="5262979"/>
          </a:xfrm>
          <a:prstGeom prst="rect">
            <a:avLst/>
          </a:prstGeom>
          <a:noFill/>
        </p:spPr>
        <p:txBody>
          <a:bodyPr wrap="square" rtlCol="0">
            <a:spAutoFit/>
          </a:bodyPr>
          <a:lstStyle/>
          <a:p>
            <a:r>
              <a:rPr lang="en-US" sz="1600" dirty="0" smtClean="0"/>
              <a:t>32SQL:</a:t>
            </a:r>
          </a:p>
          <a:p>
            <a:pPr>
              <a:buFont typeface="Arial" pitchFamily="34" charset="0"/>
              <a:buChar char="•"/>
            </a:pPr>
            <a:r>
              <a:rPr lang="en-US" sz="1600" dirty="0" smtClean="0"/>
              <a:t>This server hosts all your applications: Lease Plus, Collections Plus, Word, Excel, Great Plains, PTMS, LSM, etc.   This server fails, most applications fail.</a:t>
            </a:r>
          </a:p>
          <a:p>
            <a:pPr>
              <a:buFont typeface="Arial" pitchFamily="34" charset="0"/>
              <a:buChar char="•"/>
            </a:pPr>
            <a:endParaRPr lang="en-US" sz="1600" dirty="0"/>
          </a:p>
          <a:p>
            <a:pPr>
              <a:buFont typeface="Arial" pitchFamily="34" charset="0"/>
              <a:buChar char="•"/>
            </a:pPr>
            <a:r>
              <a:rPr lang="en-US" sz="1600" dirty="0" smtClean="0"/>
              <a:t>Printer management: So printers won’t work</a:t>
            </a:r>
          </a:p>
          <a:p>
            <a:endParaRPr lang="en-US" sz="1600" dirty="0" smtClean="0"/>
          </a:p>
          <a:p>
            <a:r>
              <a:rPr lang="en-US" sz="1600" dirty="0" smtClean="0"/>
              <a:t>You can’t view one application like Exchange as most important.   Without LSM, no deals are done.   Lease Plus no billing is processed.   Every servers is as important as the next.  </a:t>
            </a:r>
          </a:p>
          <a:p>
            <a:endParaRPr lang="en-US" sz="1600" dirty="0"/>
          </a:p>
          <a:p>
            <a:r>
              <a:rPr lang="en-US" sz="1600" dirty="0" smtClean="0"/>
              <a:t>Pridc and Secdc controls active directory services for logging in and security of applications and volumes of the server, DNS lookups for internet and access to IP based applications on servers like SQL and Printers.   </a:t>
            </a:r>
          </a:p>
          <a:p>
            <a:endParaRPr lang="en-US" sz="1600" dirty="0" smtClean="0"/>
          </a:p>
          <a:p>
            <a:r>
              <a:rPr lang="en-US" sz="1600" dirty="0" smtClean="0"/>
              <a:t>This project gives you 100% coverage of all servers, applications and data.   </a:t>
            </a:r>
          </a:p>
          <a:p>
            <a:endParaRPr lang="en-US" sz="1600" dirty="0" smtClean="0"/>
          </a:p>
          <a:p>
            <a:r>
              <a:rPr lang="en-US" sz="1600" dirty="0" smtClean="0"/>
              <a:t>VMWare ESXi will spawn virtual servers for load balancing.   A blade fails, you still have another virtual server loaded and the failed one reloads on another blade.  We could setup separate servers for each critical application on our new licensing scheme.  </a:t>
            </a:r>
          </a:p>
          <a:p>
            <a:endParaRPr lang="en-US" sz="1600" dirty="0" smtClean="0"/>
          </a:p>
          <a:p>
            <a:endParaRPr lang="en-US" sz="1600" dirty="0"/>
          </a:p>
          <a:p>
            <a:endParaRPr lang="en-US" sz="1600" dirty="0"/>
          </a:p>
        </p:txBody>
      </p:sp>
      <p:sp>
        <p:nvSpPr>
          <p:cNvPr id="3" name="Slide Number Placeholder 2"/>
          <p:cNvSpPr>
            <a:spLocks noGrp="1"/>
          </p:cNvSpPr>
          <p:nvPr>
            <p:ph type="sldNum" sz="quarter" idx="12"/>
          </p:nvPr>
        </p:nvSpPr>
        <p:spPr/>
        <p:txBody>
          <a:bodyPr/>
          <a:lstStyle/>
          <a:p>
            <a:fld id="{9F8A41F9-5DEA-4ED6-9A0C-04B12AC1619E}" type="slidenum">
              <a:rPr lang="en-US" smtClean="0"/>
              <a:pPr/>
              <a:t>59</a:t>
            </a:fld>
            <a:endParaRPr lang="en-US" dirty="0"/>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F8A41F9-5DEA-4ED6-9A0C-04B12AC1619E}" type="slidenum">
              <a:rPr lang="en-US" smtClean="0"/>
              <a:pPr/>
              <a:t>60</a:t>
            </a:fld>
            <a:endParaRPr lang="en-US" dirty="0"/>
          </a:p>
        </p:txBody>
      </p:sp>
      <p:sp>
        <p:nvSpPr>
          <p:cNvPr id="3" name="TextBox 2"/>
          <p:cNvSpPr txBox="1"/>
          <p:nvPr/>
        </p:nvSpPr>
        <p:spPr>
          <a:xfrm>
            <a:off x="457200" y="304800"/>
            <a:ext cx="8382000" cy="3046988"/>
          </a:xfrm>
          <a:prstGeom prst="rect">
            <a:avLst/>
          </a:prstGeom>
          <a:noFill/>
        </p:spPr>
        <p:txBody>
          <a:bodyPr wrap="square" rtlCol="0">
            <a:spAutoFit/>
          </a:bodyPr>
          <a:lstStyle/>
          <a:p>
            <a:r>
              <a:rPr lang="en-US" sz="1600" b="1" dirty="0" smtClean="0"/>
              <a:t>VMware vSphere Hypervisor is based on VMware ESXi, the hypervisor architecture that sets the industry standard for reliability, performance and ecosystem support</a:t>
            </a:r>
            <a:r>
              <a:rPr lang="en-US" sz="1600" dirty="0" smtClean="0"/>
              <a:t>. VMware vSphere Hypervisor is the easiest way to get started with virtualization—and it’s free. Consolidate your applications onto fewer servers and start saving money through reduced hardware, power, cooling and administration costs. With VMware vSphere Hypervisor, you can: </a:t>
            </a:r>
          </a:p>
          <a:p>
            <a:pPr>
              <a:buFont typeface="Arial" pitchFamily="34" charset="0"/>
              <a:buChar char="•"/>
            </a:pPr>
            <a:r>
              <a:rPr lang="en-US" sz="1600" dirty="0" smtClean="0">
                <a:hlinkClick r:id="rId2" action="ppaction://hlinkfile"/>
              </a:rPr>
              <a:t>Run multiple applications</a:t>
            </a:r>
            <a:r>
              <a:rPr lang="en-US" sz="1600" dirty="0" smtClean="0"/>
              <a:t> on a single server</a:t>
            </a:r>
          </a:p>
          <a:p>
            <a:pPr>
              <a:buFont typeface="Arial" pitchFamily="34" charset="0"/>
              <a:buChar char="•"/>
            </a:pPr>
            <a:r>
              <a:rPr lang="en-US" sz="1600" dirty="0" smtClean="0"/>
              <a:t>Run a greener datacenter and </a:t>
            </a:r>
            <a:r>
              <a:rPr lang="en-US" sz="1600" dirty="0" smtClean="0">
                <a:hlinkClick r:id="rId3" action="ppaction://hlinkfile"/>
              </a:rPr>
              <a:t>reduce energy costs</a:t>
            </a:r>
            <a:endParaRPr lang="en-US" sz="1600" dirty="0" smtClean="0"/>
          </a:p>
          <a:p>
            <a:pPr>
              <a:buFont typeface="Arial" pitchFamily="34" charset="0"/>
              <a:buChar char="•"/>
            </a:pPr>
            <a:r>
              <a:rPr lang="en-US" sz="1600" dirty="0" smtClean="0">
                <a:hlinkClick r:id="rId4" action="ppaction://hlinkfile"/>
              </a:rPr>
              <a:t>Back up and recover applications </a:t>
            </a:r>
            <a:r>
              <a:rPr lang="en-US" sz="1600" dirty="0" smtClean="0"/>
              <a:t>more easily</a:t>
            </a:r>
          </a:p>
          <a:p>
            <a:pPr>
              <a:buFont typeface="Arial" pitchFamily="34" charset="0"/>
              <a:buChar char="•"/>
            </a:pPr>
            <a:r>
              <a:rPr lang="en-US" sz="1600" dirty="0" smtClean="0"/>
              <a:t>Virtualize even </a:t>
            </a:r>
            <a:r>
              <a:rPr lang="en-US" sz="1600" dirty="0" smtClean="0">
                <a:hlinkClick r:id="rId5" action="ppaction://hlinkfile"/>
              </a:rPr>
              <a:t>business-critical applications</a:t>
            </a:r>
            <a:r>
              <a:rPr lang="en-US" sz="1600" dirty="0" smtClean="0"/>
              <a:t> </a:t>
            </a:r>
          </a:p>
          <a:p>
            <a:endParaRPr lang="en-US" sz="1600" dirty="0" smtClean="0"/>
          </a:p>
          <a:p>
            <a:r>
              <a:rPr lang="en-US" sz="1600" dirty="0" smtClean="0"/>
              <a:t>New to virtualization? Download </a:t>
            </a:r>
            <a:r>
              <a:rPr lang="en-US" sz="1600" dirty="0" smtClean="0">
                <a:hlinkClick r:id="rId6"/>
              </a:rPr>
              <a:t>VMware vSphere Hypervisor with VMware Go</a:t>
            </a:r>
            <a:r>
              <a:rPr lang="en-US" sz="1600" dirty="0" smtClean="0"/>
              <a:t>, the web-based service that guides you through the installation and configuration process.</a:t>
            </a:r>
            <a:endParaRPr lang="en-US" sz="1600" dirty="0"/>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F8A41F9-5DEA-4ED6-9A0C-04B12AC1619E}" type="slidenum">
              <a:rPr lang="en-US" smtClean="0"/>
              <a:pPr/>
              <a:t>61</a:t>
            </a:fld>
            <a:endParaRPr lang="en-US" dirty="0"/>
          </a:p>
        </p:txBody>
      </p:sp>
      <p:sp>
        <p:nvSpPr>
          <p:cNvPr id="3" name="TextBox 2"/>
          <p:cNvSpPr txBox="1"/>
          <p:nvPr/>
        </p:nvSpPr>
        <p:spPr>
          <a:xfrm>
            <a:off x="381000" y="381000"/>
            <a:ext cx="8458200" cy="6124754"/>
          </a:xfrm>
          <a:prstGeom prst="rect">
            <a:avLst/>
          </a:prstGeom>
          <a:noFill/>
        </p:spPr>
        <p:txBody>
          <a:bodyPr wrap="square" rtlCol="0">
            <a:spAutoFit/>
          </a:bodyPr>
          <a:lstStyle/>
          <a:p>
            <a:r>
              <a:rPr lang="en-US" sz="1400" b="1" dirty="0" smtClean="0"/>
              <a:t>Get Easy-to-Use Production-Ready Virtualization</a:t>
            </a:r>
          </a:p>
          <a:p>
            <a:r>
              <a:rPr lang="en-US" sz="1400" dirty="0" smtClean="0"/>
              <a:t>Save money on hardware, power and cooling costs and run a more responsive datacenter. VMware vSphere Hypervisor delivers unmatched levels of performance and reliability while reducing IT costs.</a:t>
            </a:r>
          </a:p>
          <a:p>
            <a:r>
              <a:rPr lang="en-US" sz="1400" b="1" dirty="0" smtClean="0"/>
              <a:t>Create your First Virtual Machine in Just Minutes</a:t>
            </a:r>
          </a:p>
          <a:p>
            <a:r>
              <a:rPr lang="en-US" sz="1400" dirty="0" smtClean="0"/>
              <a:t>Create virtual machines quickly and easily with the menu-driven startup and automatic configurations or import a virtual appliance (a prepackaged virtual machine) from the </a:t>
            </a:r>
            <a:r>
              <a:rPr lang="en-US" sz="1400" dirty="0" smtClean="0">
                <a:hlinkClick r:id="rId2" action="ppaction://hlinkfile"/>
              </a:rPr>
              <a:t>VMware Virtual Appliance Marketplace</a:t>
            </a:r>
            <a:r>
              <a:rPr lang="en-US" sz="1400" dirty="0" smtClean="0"/>
              <a:t>. You can also deploy servers that have VMware vSphere Hypervisor preinstalled to experience true “plug and play” virtualization.</a:t>
            </a:r>
          </a:p>
          <a:p>
            <a:r>
              <a:rPr lang="en-US" sz="1400" b="1" dirty="0" smtClean="0"/>
              <a:t>Consolidate with Peace of Mind</a:t>
            </a:r>
          </a:p>
          <a:p>
            <a:r>
              <a:rPr lang="en-US" sz="1400" dirty="0" smtClean="0"/>
              <a:t>Deploy a mature hypervisor technology that runs in tens of thousands of customer environments. Most hypervisors in the market today rely on a built-in operating system to perform core virtualization tasks such as allocating hardware resources to the various virtual machines that run on top. This means that your virtual machines are only as reliable as the built-in operating system. VMware vSphere Hypervisor installs directly on the physical server and has no reliance on a general purpose operating system. The ESXi architecture allows you to avoid the security hardening, user access control, anti-virus tasks and patching associated with a typical operating system. This can lead to 10 times fewer patches, 95% reduced disk footprint, and a significant reduction in management overhead.</a:t>
            </a:r>
          </a:p>
          <a:p>
            <a:endParaRPr lang="en-US" sz="1400" dirty="0" smtClean="0"/>
          </a:p>
          <a:p>
            <a:r>
              <a:rPr lang="en-US" sz="1400" b="1" dirty="0" smtClean="0"/>
              <a:t>Deliver Enterprise Performance to Your Applications</a:t>
            </a:r>
          </a:p>
          <a:p>
            <a:r>
              <a:rPr lang="en-US" sz="1400" dirty="0" smtClean="0"/>
              <a:t>Run email, databases, ERP and other resource-intensive applications on VMware vSphere Hypervisor's bare-metal architecture offering advanced memory management and record-breaking performance. You can also choose from the broadest range of </a:t>
            </a:r>
            <a:r>
              <a:rPr lang="en-US" sz="1400" dirty="0" smtClean="0">
                <a:hlinkClick r:id="rId3" action="ppaction://hlinkfile"/>
              </a:rPr>
              <a:t>supported guest operating systems</a:t>
            </a:r>
            <a:r>
              <a:rPr lang="en-US" sz="1400" dirty="0" smtClean="0"/>
              <a:t>, including Windows, Linux, Netware, Solaris and more.</a:t>
            </a:r>
          </a:p>
          <a:p>
            <a:r>
              <a:rPr lang="en-US" sz="1400" b="1" dirty="0" smtClean="0"/>
              <a:t>Save More Money than with Other Hypervisors</a:t>
            </a:r>
          </a:p>
          <a:p>
            <a:r>
              <a:rPr lang="en-US" sz="1400" dirty="0" smtClean="0"/>
              <a:t>Get higher consolidation ratios with VMware vSphere Hypervisor. The memory and CPU scheduling optimizations in VMware vSphere Hypervisor let you run virtual machines at </a:t>
            </a:r>
            <a:r>
              <a:rPr lang="en-US" sz="1400" dirty="0" smtClean="0">
                <a:hlinkClick r:id="rId4"/>
              </a:rPr>
              <a:t>twice the consolidation ratio</a:t>
            </a:r>
            <a:r>
              <a:rPr lang="en-US" sz="1400" dirty="0" smtClean="0"/>
              <a:t> possible with other first-generation hypervisors. Fewer servers means more cost savings.</a:t>
            </a:r>
          </a:p>
          <a:p>
            <a:endParaRPr lang="en-US" sz="1400" dirty="0" smtClean="0"/>
          </a:p>
          <a:p>
            <a:endParaRPr lang="en-US" sz="1400" dirty="0"/>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304800"/>
            <a:ext cx="8458200" cy="6494085"/>
          </a:xfrm>
          <a:prstGeom prst="rect">
            <a:avLst/>
          </a:prstGeom>
          <a:noFill/>
        </p:spPr>
        <p:txBody>
          <a:bodyPr wrap="square" rtlCol="0">
            <a:spAutoFit/>
          </a:bodyPr>
          <a:lstStyle/>
          <a:p>
            <a:r>
              <a:rPr lang="en-US" sz="1600" dirty="0" smtClean="0"/>
              <a:t>Why not just cluster Exchange on current servers?</a:t>
            </a:r>
          </a:p>
          <a:p>
            <a:endParaRPr lang="en-US" sz="1600" dirty="0"/>
          </a:p>
          <a:p>
            <a:pPr>
              <a:buFont typeface="Arial" pitchFamily="34" charset="0"/>
              <a:buChar char="•"/>
            </a:pPr>
            <a:r>
              <a:rPr lang="en-US" sz="1600" dirty="0" smtClean="0"/>
              <a:t>Exchange clustering is not two server boxes, it is three server boxes.</a:t>
            </a:r>
          </a:p>
          <a:p>
            <a:pPr lvl="1">
              <a:buFont typeface="Arial" pitchFamily="34" charset="0"/>
              <a:buChar char="•"/>
            </a:pPr>
            <a:r>
              <a:rPr lang="en-US" sz="1600" dirty="0" smtClean="0"/>
              <a:t>You cluster the mailboxes</a:t>
            </a:r>
          </a:p>
          <a:p>
            <a:pPr lvl="1">
              <a:buFont typeface="Arial" pitchFamily="34" charset="0"/>
              <a:buChar char="•"/>
            </a:pPr>
            <a:r>
              <a:rPr lang="en-US" sz="1600" dirty="0" smtClean="0"/>
              <a:t>Hub transport and Client Access can’t be clustered</a:t>
            </a:r>
          </a:p>
          <a:p>
            <a:pPr lvl="1">
              <a:buFont typeface="Arial" pitchFamily="34" charset="0"/>
              <a:buChar char="•"/>
            </a:pPr>
            <a:endParaRPr lang="en-US" sz="1600" dirty="0"/>
          </a:p>
          <a:p>
            <a:pPr lvl="1">
              <a:buFont typeface="Arial" pitchFamily="34" charset="0"/>
              <a:buChar char="•"/>
            </a:pPr>
            <a:r>
              <a:rPr lang="en-US" sz="1600" dirty="0" smtClean="0"/>
              <a:t>You need three servers and SAN partitions</a:t>
            </a:r>
          </a:p>
          <a:p>
            <a:pPr lvl="1">
              <a:buFont typeface="Arial" pitchFamily="34" charset="0"/>
              <a:buChar char="•"/>
            </a:pPr>
            <a:r>
              <a:rPr lang="en-US" sz="1600" dirty="0" smtClean="0"/>
              <a:t>Two : Mailbox Cluster</a:t>
            </a:r>
          </a:p>
          <a:p>
            <a:pPr lvl="1">
              <a:buFont typeface="Arial" pitchFamily="34" charset="0"/>
              <a:buChar char="•"/>
            </a:pPr>
            <a:r>
              <a:rPr lang="en-US" sz="1600" dirty="0" smtClean="0"/>
              <a:t>One : Hub transport and Client Access</a:t>
            </a:r>
          </a:p>
          <a:p>
            <a:pPr lvl="1">
              <a:buFont typeface="Arial" pitchFamily="34" charset="0"/>
              <a:buChar char="•"/>
            </a:pPr>
            <a:endParaRPr lang="en-US" sz="1600" dirty="0"/>
          </a:p>
          <a:p>
            <a:pPr lvl="1">
              <a:buFont typeface="Arial" pitchFamily="34" charset="0"/>
              <a:buChar char="•"/>
            </a:pPr>
            <a:r>
              <a:rPr lang="en-US" sz="1600" dirty="0" smtClean="0"/>
              <a:t>Three Exchange Servers, Data Center Server Licenses, space on the SAN</a:t>
            </a:r>
          </a:p>
          <a:p>
            <a:pPr lvl="2">
              <a:buFont typeface="Arial" pitchFamily="34" charset="0"/>
              <a:buChar char="•"/>
            </a:pPr>
            <a:r>
              <a:rPr lang="en-US" sz="1600" dirty="0" smtClean="0"/>
              <a:t>Two new Servers with HBAs</a:t>
            </a:r>
          </a:p>
          <a:p>
            <a:pPr lvl="2">
              <a:buFont typeface="Arial" pitchFamily="34" charset="0"/>
              <a:buChar char="•"/>
            </a:pPr>
            <a:r>
              <a:rPr lang="en-US" sz="1600" dirty="0" smtClean="0"/>
              <a:t>Additional SAN storage</a:t>
            </a:r>
          </a:p>
          <a:p>
            <a:pPr lvl="2">
              <a:buFont typeface="Arial" pitchFamily="34" charset="0"/>
              <a:buChar char="•"/>
            </a:pPr>
            <a:endParaRPr lang="en-US" sz="1600" dirty="0" smtClean="0"/>
          </a:p>
          <a:p>
            <a:pPr lvl="1">
              <a:buFont typeface="Arial" pitchFamily="34" charset="0"/>
              <a:buChar char="•"/>
            </a:pPr>
            <a:r>
              <a:rPr lang="en-US" sz="1600" dirty="0" smtClean="0"/>
              <a:t>It is less expensive to have Exchange on virtual servers than physical server cluster</a:t>
            </a:r>
          </a:p>
          <a:p>
            <a:pPr lvl="1">
              <a:buFont typeface="Arial" pitchFamily="34" charset="0"/>
              <a:buChar char="•"/>
            </a:pPr>
            <a:endParaRPr lang="en-US" sz="1600" dirty="0" smtClean="0"/>
          </a:p>
          <a:p>
            <a:pPr lvl="1"/>
            <a:endParaRPr lang="en-US" sz="1600" dirty="0" smtClean="0"/>
          </a:p>
          <a:p>
            <a:pPr lvl="1">
              <a:buFont typeface="Arial" pitchFamily="34" charset="0"/>
              <a:buChar char="•"/>
            </a:pPr>
            <a:endParaRPr lang="en-US" sz="1600" dirty="0" smtClean="0"/>
          </a:p>
          <a:p>
            <a:endParaRPr lang="en-US" sz="1600" dirty="0" smtClean="0"/>
          </a:p>
          <a:p>
            <a:endParaRPr lang="en-US" sz="1600" dirty="0" smtClean="0"/>
          </a:p>
          <a:p>
            <a:pPr lvl="1"/>
            <a:r>
              <a:rPr lang="en-US" sz="1600" dirty="0" smtClean="0"/>
              <a:t/>
            </a:r>
            <a:br>
              <a:rPr lang="en-US" sz="1600" dirty="0" smtClean="0"/>
            </a:br>
            <a:r>
              <a:rPr lang="en-US" sz="1600" dirty="0" smtClean="0"/>
              <a:t/>
            </a:r>
            <a:br>
              <a:rPr lang="en-US" sz="1600" dirty="0" smtClean="0"/>
            </a:br>
            <a:endParaRPr lang="en-US" sz="1600" dirty="0" smtClean="0"/>
          </a:p>
          <a:p>
            <a:pPr lvl="1"/>
            <a:endParaRPr lang="en-US" sz="1600" dirty="0" smtClean="0"/>
          </a:p>
          <a:p>
            <a:pPr lvl="1"/>
            <a:r>
              <a:rPr lang="en-US" sz="1600" dirty="0" smtClean="0"/>
              <a:t>	</a:t>
            </a:r>
            <a:endParaRPr lang="en-US" sz="1600" dirty="0"/>
          </a:p>
          <a:p>
            <a:pPr lvl="1"/>
            <a:endParaRPr lang="en-US" sz="1600" dirty="0"/>
          </a:p>
        </p:txBody>
      </p:sp>
      <p:sp>
        <p:nvSpPr>
          <p:cNvPr id="3" name="Slide Number Placeholder 2"/>
          <p:cNvSpPr>
            <a:spLocks noGrp="1"/>
          </p:cNvSpPr>
          <p:nvPr>
            <p:ph type="sldNum" sz="quarter" idx="12"/>
          </p:nvPr>
        </p:nvSpPr>
        <p:spPr/>
        <p:txBody>
          <a:bodyPr/>
          <a:lstStyle/>
          <a:p>
            <a:fld id="{9F8A41F9-5DEA-4ED6-9A0C-04B12AC1619E}" type="slidenum">
              <a:rPr lang="en-US" smtClean="0"/>
              <a:pPr/>
              <a:t>62</a:t>
            </a:fld>
            <a:endParaRPr lang="en-US" dirty="0"/>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2400" y="457201"/>
            <a:ext cx="8839200" cy="5262979"/>
          </a:xfrm>
          <a:prstGeom prst="rect">
            <a:avLst/>
          </a:prstGeom>
        </p:spPr>
        <p:txBody>
          <a:bodyPr wrap="square">
            <a:spAutoFit/>
          </a:bodyPr>
          <a:lstStyle/>
          <a:p>
            <a:r>
              <a:rPr lang="en-US" sz="1600" dirty="0" smtClean="0"/>
              <a:t>Why you want to cluster Exchange on the C7000 over standard servers.</a:t>
            </a:r>
          </a:p>
          <a:p>
            <a:endParaRPr lang="en-US" sz="1600" dirty="0"/>
          </a:p>
          <a:p>
            <a:pPr>
              <a:buFont typeface="Arial" pitchFamily="34" charset="0"/>
              <a:buChar char="•"/>
            </a:pPr>
            <a:r>
              <a:rPr lang="en-US" sz="1600" dirty="0" smtClean="0"/>
              <a:t> Three servers adds heat and UPS needs.  </a:t>
            </a:r>
          </a:p>
          <a:p>
            <a:pPr>
              <a:buFont typeface="Arial" pitchFamily="34" charset="0"/>
              <a:buChar char="•"/>
            </a:pPr>
            <a:r>
              <a:rPr lang="en-US" sz="1600" dirty="0" smtClean="0"/>
              <a:t>C7000</a:t>
            </a:r>
          </a:p>
          <a:p>
            <a:pPr lvl="1">
              <a:buFont typeface="Arial" pitchFamily="34" charset="0"/>
              <a:buChar char="•"/>
            </a:pPr>
            <a:r>
              <a:rPr lang="en-US" sz="1600" dirty="0" smtClean="0"/>
              <a:t>The blades are more efficient, each blade adds a Data Center license per CPU</a:t>
            </a:r>
          </a:p>
          <a:p>
            <a:pPr lvl="1">
              <a:buFont typeface="Arial" pitchFamily="34" charset="0"/>
              <a:buChar char="•"/>
            </a:pPr>
            <a:r>
              <a:rPr lang="en-US" sz="1600" dirty="0" smtClean="0"/>
              <a:t>You can adds blades to add CPU and RAM processing power cheaper than a physical servers</a:t>
            </a:r>
          </a:p>
          <a:p>
            <a:pPr lvl="1">
              <a:buFont typeface="Arial" pitchFamily="34" charset="0"/>
              <a:buChar char="•"/>
            </a:pPr>
            <a:r>
              <a:rPr lang="en-US" sz="1600" dirty="0" smtClean="0"/>
              <a:t>Blade Center runs cooler than physical servers</a:t>
            </a:r>
          </a:p>
          <a:p>
            <a:pPr lvl="1">
              <a:buFont typeface="Arial" pitchFamily="34" charset="0"/>
              <a:buChar char="•"/>
            </a:pPr>
            <a:r>
              <a:rPr lang="en-US" sz="1600" dirty="0" smtClean="0"/>
              <a:t>Less noise over physical servers</a:t>
            </a:r>
          </a:p>
          <a:p>
            <a:pPr lvl="1">
              <a:buFont typeface="Arial" pitchFamily="34" charset="0"/>
              <a:buChar char="•"/>
            </a:pPr>
            <a:r>
              <a:rPr lang="en-US" sz="1600" dirty="0" smtClean="0"/>
              <a:t>Less rack space needed</a:t>
            </a:r>
          </a:p>
          <a:p>
            <a:pPr lvl="1">
              <a:buFont typeface="Arial" pitchFamily="34" charset="0"/>
              <a:buChar char="•"/>
            </a:pPr>
            <a:r>
              <a:rPr lang="en-US" sz="1600" dirty="0" smtClean="0"/>
              <a:t>Fewer cables for a cleaner looking server room</a:t>
            </a:r>
          </a:p>
          <a:p>
            <a:pPr lvl="1">
              <a:buFont typeface="Arial" pitchFamily="34" charset="0"/>
              <a:buChar char="•"/>
            </a:pPr>
            <a:r>
              <a:rPr lang="en-US" sz="1600" dirty="0" smtClean="0"/>
              <a:t>UPS will last longer running blades.</a:t>
            </a:r>
          </a:p>
          <a:p>
            <a:pPr lvl="1"/>
            <a:endParaRPr lang="en-US" sz="1600" dirty="0" smtClean="0"/>
          </a:p>
          <a:p>
            <a:pPr lvl="1"/>
            <a:r>
              <a:rPr lang="en-US" sz="1600" dirty="0" smtClean="0"/>
              <a:t>$410 Exchange License for three years adds another Exchange Mailbox server to the cluster vs $10,000 to $12,000 for new box, OS Enterprise, Carepaqs.    10% the </a:t>
            </a:r>
            <a:r>
              <a:rPr lang="en-US" sz="1600" dirty="0" smtClean="0"/>
              <a:t>cost license </a:t>
            </a:r>
            <a:r>
              <a:rPr lang="en-US" sz="1600" dirty="0" err="1" smtClean="0"/>
              <a:t>vs</a:t>
            </a:r>
            <a:r>
              <a:rPr lang="en-US" sz="1600" dirty="0" smtClean="0"/>
              <a:t> new server.</a:t>
            </a:r>
            <a:endParaRPr lang="en-US" sz="1600" dirty="0" smtClean="0"/>
          </a:p>
          <a:p>
            <a:pPr lvl="1"/>
            <a:endParaRPr lang="en-US" sz="1600" dirty="0" smtClean="0"/>
          </a:p>
          <a:p>
            <a:pPr lvl="1"/>
            <a:r>
              <a:rPr lang="en-US" sz="1600" dirty="0" smtClean="0"/>
              <a:t>You can add 12 x 8 GB of RAM to each blade for SQL and Exchange clustering.    You could even just let VMware spawn it on a new blade on blade failure, the time it takes for Exchange to boot up on the new blade, usually under 1 minute at most.    You can bring down one instance to upgrade the server and restart it.   You have other instances still running.   </a:t>
            </a:r>
          </a:p>
          <a:p>
            <a:pPr lvl="1"/>
            <a:endParaRPr lang="en-US" sz="1600" dirty="0" smtClean="0"/>
          </a:p>
          <a:p>
            <a:pPr lvl="1"/>
            <a:endParaRPr lang="en-US" sz="1600" dirty="0" smtClean="0"/>
          </a:p>
        </p:txBody>
      </p:sp>
      <p:sp>
        <p:nvSpPr>
          <p:cNvPr id="3" name="Slide Number Placeholder 2"/>
          <p:cNvSpPr>
            <a:spLocks noGrp="1"/>
          </p:cNvSpPr>
          <p:nvPr>
            <p:ph type="sldNum" sz="quarter" idx="12"/>
          </p:nvPr>
        </p:nvSpPr>
        <p:spPr/>
        <p:txBody>
          <a:bodyPr/>
          <a:lstStyle/>
          <a:p>
            <a:fld id="{9F8A41F9-5DEA-4ED6-9A0C-04B12AC1619E}" type="slidenum">
              <a:rPr lang="en-US" smtClean="0"/>
              <a:pPr/>
              <a:t>63</a:t>
            </a:fld>
            <a:endParaRPr lang="en-US" dirty="0"/>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F8A41F9-5DEA-4ED6-9A0C-04B12AC1619E}" type="slidenum">
              <a:rPr lang="en-US" smtClean="0"/>
              <a:pPr/>
              <a:t>64</a:t>
            </a:fld>
            <a:endParaRPr lang="en-US" dirty="0"/>
          </a:p>
        </p:txBody>
      </p:sp>
      <p:sp>
        <p:nvSpPr>
          <p:cNvPr id="3" name="TextBox 2"/>
          <p:cNvSpPr txBox="1"/>
          <p:nvPr/>
        </p:nvSpPr>
        <p:spPr>
          <a:xfrm>
            <a:off x="457200" y="609600"/>
            <a:ext cx="8305800" cy="3631763"/>
          </a:xfrm>
          <a:prstGeom prst="rect">
            <a:avLst/>
          </a:prstGeom>
          <a:noFill/>
        </p:spPr>
        <p:txBody>
          <a:bodyPr wrap="square" rtlCol="0">
            <a:spAutoFit/>
          </a:bodyPr>
          <a:lstStyle/>
          <a:p>
            <a:pPr algn="ctr"/>
            <a:endParaRPr lang="en-US" dirty="0" smtClean="0"/>
          </a:p>
          <a:p>
            <a:pPr algn="ctr"/>
            <a:endParaRPr lang="en-US" dirty="0" smtClean="0"/>
          </a:p>
          <a:p>
            <a:pPr algn="ctr"/>
            <a:endParaRPr lang="en-US" dirty="0" smtClean="0"/>
          </a:p>
          <a:p>
            <a:pPr algn="ctr"/>
            <a:endParaRPr lang="en-US" dirty="0" smtClean="0"/>
          </a:p>
          <a:p>
            <a:pPr algn="ctr"/>
            <a:endParaRPr lang="en-US" dirty="0" smtClean="0"/>
          </a:p>
          <a:p>
            <a:pPr algn="ctr"/>
            <a:endParaRPr lang="en-US" dirty="0" smtClean="0"/>
          </a:p>
          <a:p>
            <a:pPr algn="ctr"/>
            <a:endParaRPr lang="en-US" dirty="0" smtClean="0"/>
          </a:p>
          <a:p>
            <a:pPr algn="ctr"/>
            <a:endParaRPr lang="en-US" dirty="0" smtClean="0"/>
          </a:p>
          <a:p>
            <a:pPr algn="ctr"/>
            <a:endParaRPr lang="en-US" dirty="0" smtClean="0"/>
          </a:p>
          <a:p>
            <a:pPr algn="ctr"/>
            <a:endParaRPr lang="en-US" dirty="0" smtClean="0"/>
          </a:p>
          <a:p>
            <a:pPr algn="ctr"/>
            <a:r>
              <a:rPr lang="en-US" sz="3200" dirty="0" smtClean="0"/>
              <a:t>HP C7000 Blade Center</a:t>
            </a:r>
          </a:p>
          <a:p>
            <a:endParaRPr lang="en-US" dirty="0"/>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7200" y="0"/>
            <a:ext cx="8305800" cy="5509200"/>
          </a:xfrm>
          <a:prstGeom prst="rect">
            <a:avLst/>
          </a:prstGeom>
          <a:noFill/>
        </p:spPr>
        <p:txBody>
          <a:bodyPr wrap="square" rtlCol="0">
            <a:spAutoFit/>
          </a:bodyPr>
          <a:lstStyle/>
          <a:p>
            <a:r>
              <a:rPr lang="en-US" sz="1600" b="1" dirty="0" smtClean="0"/>
              <a:t>Why start with a C7000 Blade Center?</a:t>
            </a:r>
          </a:p>
          <a:p>
            <a:endParaRPr lang="en-US" sz="1600" dirty="0" smtClean="0"/>
          </a:p>
          <a:p>
            <a:pPr>
              <a:buFont typeface="Arial" pitchFamily="34" charset="0"/>
              <a:buChar char="•"/>
            </a:pPr>
            <a:r>
              <a:rPr lang="en-US" sz="1600" dirty="0" smtClean="0"/>
              <a:t>Space and less cabling for power and data: Cleaner looking racks</a:t>
            </a:r>
          </a:p>
          <a:p>
            <a:pPr lvl="1">
              <a:buFont typeface="Arial" pitchFamily="34" charset="0"/>
              <a:buChar char="•"/>
            </a:pPr>
            <a:r>
              <a:rPr lang="en-US" sz="1600" dirty="0" smtClean="0"/>
              <a:t>Blade Center is 10U in size,  the equivalent space of two ML350 G5 servers (tape and content)</a:t>
            </a:r>
          </a:p>
          <a:p>
            <a:pPr lvl="2">
              <a:buFont typeface="Arial" pitchFamily="34" charset="0"/>
              <a:buChar char="•"/>
            </a:pPr>
            <a:r>
              <a:rPr lang="en-US" sz="1600" dirty="0" smtClean="0"/>
              <a:t> Our 7 servers take up 18U of rack space</a:t>
            </a:r>
          </a:p>
          <a:p>
            <a:pPr lvl="2">
              <a:buFont typeface="Arial" pitchFamily="34" charset="0"/>
              <a:buChar char="•"/>
            </a:pPr>
            <a:endParaRPr lang="en-US" sz="1600" dirty="0" smtClean="0"/>
          </a:p>
          <a:p>
            <a:pPr lvl="1">
              <a:buFont typeface="Arial" pitchFamily="34" charset="0"/>
              <a:buChar char="•"/>
            </a:pPr>
            <a:r>
              <a:rPr lang="en-US" sz="1600" dirty="0" smtClean="0"/>
              <a:t>Clustering our servers: 41U</a:t>
            </a:r>
          </a:p>
          <a:p>
            <a:pPr lvl="1">
              <a:buFont typeface="Arial" pitchFamily="34" charset="0"/>
              <a:buChar char="•"/>
            </a:pPr>
            <a:r>
              <a:rPr lang="en-US" sz="1600" dirty="0" smtClean="0"/>
              <a:t>4 more power strips for 16 more power cords</a:t>
            </a:r>
          </a:p>
          <a:p>
            <a:pPr lvl="1">
              <a:buFont typeface="Arial" pitchFamily="34" charset="0"/>
              <a:buChar char="•"/>
            </a:pPr>
            <a:r>
              <a:rPr lang="en-US" sz="1600" dirty="0" smtClean="0"/>
              <a:t>Extra switch ports for networking</a:t>
            </a:r>
          </a:p>
          <a:p>
            <a:pPr lvl="1">
              <a:buFont typeface="Arial" pitchFamily="34" charset="0"/>
              <a:buChar char="•"/>
            </a:pPr>
            <a:r>
              <a:rPr lang="en-US" sz="1600" dirty="0" smtClean="0"/>
              <a:t>28 power cords, 14 servers x 2 power supplies vs 6 power cables for the C7000</a:t>
            </a:r>
          </a:p>
          <a:p>
            <a:pPr lvl="1">
              <a:buFont typeface="Arial" pitchFamily="34" charset="0"/>
              <a:buChar char="•"/>
            </a:pPr>
            <a:endParaRPr lang="en-US" sz="1600" dirty="0" smtClean="0"/>
          </a:p>
          <a:p>
            <a:pPr lvl="1"/>
            <a:r>
              <a:rPr lang="en-US" sz="1600" dirty="0" smtClean="0"/>
              <a:t>10U of space on rack for C7000</a:t>
            </a:r>
          </a:p>
          <a:p>
            <a:pPr lvl="1"/>
            <a:r>
              <a:rPr lang="en-US" sz="1600" dirty="0" smtClean="0"/>
              <a:t>41U of space for 16 servers for clustering</a:t>
            </a:r>
          </a:p>
          <a:p>
            <a:pPr lvl="1">
              <a:buFont typeface="Arial" pitchFamily="34" charset="0"/>
              <a:buChar char="•"/>
            </a:pPr>
            <a:endParaRPr lang="en-US" sz="1600" dirty="0" smtClean="0"/>
          </a:p>
          <a:p>
            <a:pPr lvl="1"/>
            <a:r>
              <a:rPr lang="en-US" sz="1600" dirty="0" smtClean="0"/>
              <a:t>Power cables:</a:t>
            </a:r>
          </a:p>
          <a:p>
            <a:pPr lvl="1">
              <a:buFont typeface="Arial" pitchFamily="34" charset="0"/>
              <a:buChar char="•"/>
            </a:pPr>
            <a:r>
              <a:rPr lang="en-US" sz="1600" dirty="0" smtClean="0"/>
              <a:t>6 with C7000</a:t>
            </a:r>
          </a:p>
          <a:p>
            <a:pPr lvl="1">
              <a:buFont typeface="Arial" pitchFamily="34" charset="0"/>
              <a:buChar char="•"/>
            </a:pPr>
            <a:r>
              <a:rPr lang="en-US" sz="1600" dirty="0" smtClean="0"/>
              <a:t>30 with 15 clustered server	</a:t>
            </a:r>
          </a:p>
          <a:p>
            <a:pPr lvl="2">
              <a:buFont typeface="Arial" pitchFamily="34" charset="0"/>
              <a:buChar char="•"/>
            </a:pPr>
            <a:r>
              <a:rPr lang="en-US" sz="1600" dirty="0" smtClean="0"/>
              <a:t>24 less power cables in the server room</a:t>
            </a:r>
          </a:p>
          <a:p>
            <a:pPr lvl="1"/>
            <a:endParaRPr lang="en-US" sz="1600" dirty="0" smtClean="0"/>
          </a:p>
          <a:p>
            <a:pPr lvl="1"/>
            <a:endParaRPr lang="en-US" sz="1600" dirty="0" smtClean="0"/>
          </a:p>
          <a:p>
            <a:pPr lvl="2"/>
            <a:endParaRPr lang="en-US" sz="1600" dirty="0"/>
          </a:p>
        </p:txBody>
      </p:sp>
      <p:sp>
        <p:nvSpPr>
          <p:cNvPr id="3" name="Slide Number Placeholder 2"/>
          <p:cNvSpPr>
            <a:spLocks noGrp="1"/>
          </p:cNvSpPr>
          <p:nvPr>
            <p:ph type="sldNum" sz="quarter" idx="12"/>
          </p:nvPr>
        </p:nvSpPr>
        <p:spPr/>
        <p:txBody>
          <a:bodyPr/>
          <a:lstStyle/>
          <a:p>
            <a:fld id="{9F8A41F9-5DEA-4ED6-9A0C-04B12AC1619E}" type="slidenum">
              <a:rPr lang="en-US" smtClean="0"/>
              <a:pPr/>
              <a:t>65</a:t>
            </a:fld>
            <a:endParaRPr lang="en-US" dirty="0"/>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228600"/>
            <a:ext cx="8610600" cy="6494085"/>
          </a:xfrm>
          <a:prstGeom prst="rect">
            <a:avLst/>
          </a:prstGeom>
        </p:spPr>
        <p:txBody>
          <a:bodyPr wrap="square">
            <a:spAutoFit/>
          </a:bodyPr>
          <a:lstStyle/>
          <a:p>
            <a:pPr lvl="1"/>
            <a:r>
              <a:rPr lang="en-US" sz="1600" dirty="0" smtClean="0"/>
              <a:t>C7000 will have </a:t>
            </a:r>
          </a:p>
          <a:p>
            <a:pPr lvl="1"/>
            <a:r>
              <a:rPr lang="en-US" sz="1600" dirty="0" smtClean="0"/>
              <a:t>40 Gbps to the network switches for users on 8 SFP+ direct connection cables from C7000 Flex-10 ports to the network switches</a:t>
            </a:r>
          </a:p>
          <a:p>
            <a:pPr lvl="1"/>
            <a:endParaRPr lang="en-US" sz="1600" dirty="0" smtClean="0"/>
          </a:p>
          <a:p>
            <a:pPr lvl="1"/>
            <a:r>
              <a:rPr lang="en-US" sz="1600" dirty="0" smtClean="0"/>
              <a:t>vs</a:t>
            </a:r>
          </a:p>
          <a:p>
            <a:pPr lvl="1"/>
            <a:endParaRPr lang="en-US" sz="1600" dirty="0" smtClean="0"/>
          </a:p>
          <a:p>
            <a:pPr lvl="1"/>
            <a:r>
              <a:rPr lang="en-US" sz="1600" dirty="0" smtClean="0"/>
              <a:t>38 x 1 Gbps Ethernet ports and CAT 6 cables, we save on purchasing new network switches and we can have smaller network switches to save on cost while maintaining redundancy and performance.   </a:t>
            </a:r>
          </a:p>
          <a:p>
            <a:pPr lvl="1"/>
            <a:endParaRPr lang="en-US" sz="1600" dirty="0" smtClean="0"/>
          </a:p>
          <a:p>
            <a:pPr lvl="1"/>
            <a:r>
              <a:rPr lang="en-US" sz="1600" dirty="0" smtClean="0"/>
              <a:t>4 direct connect cables = 40 Gbps  </a:t>
            </a:r>
          </a:p>
          <a:p>
            <a:pPr lvl="1"/>
            <a:r>
              <a:rPr lang="en-US" sz="1600" dirty="0" smtClean="0"/>
              <a:t>38 x 1 Gbps CAT 6 cables = 38 Gbps  </a:t>
            </a:r>
          </a:p>
          <a:p>
            <a:pPr lvl="1"/>
            <a:endParaRPr lang="en-US" sz="1600" dirty="0" smtClean="0"/>
          </a:p>
          <a:p>
            <a:pPr lvl="1">
              <a:buFont typeface="Arial" pitchFamily="34" charset="0"/>
              <a:buChar char="•"/>
            </a:pPr>
            <a:r>
              <a:rPr lang="en-US" sz="1600" dirty="0" smtClean="0"/>
              <a:t>34 Less cables and 2 Gbps more bandwidth with one Flex 10</a:t>
            </a:r>
          </a:p>
          <a:p>
            <a:pPr lvl="1">
              <a:buFont typeface="Arial" pitchFamily="34" charset="0"/>
              <a:buChar char="•"/>
            </a:pPr>
            <a:r>
              <a:rPr lang="en-US" sz="1600" dirty="0" smtClean="0"/>
              <a:t>Looks clean and neat</a:t>
            </a:r>
          </a:p>
          <a:p>
            <a:pPr lvl="1">
              <a:buFont typeface="Arial" pitchFamily="34" charset="0"/>
              <a:buChar char="•"/>
            </a:pPr>
            <a:endParaRPr lang="en-US" sz="1600" dirty="0" smtClean="0"/>
          </a:p>
          <a:p>
            <a:pPr lvl="1">
              <a:buFont typeface="Arial" pitchFamily="34" charset="0"/>
              <a:buChar char="•"/>
            </a:pPr>
            <a:r>
              <a:rPr lang="en-US" sz="1600" dirty="0" smtClean="0"/>
              <a:t>Add another Flex-10 modules and 4 direct connect cables for 80 Gbps trunk.</a:t>
            </a:r>
          </a:p>
          <a:p>
            <a:pPr lvl="1">
              <a:buFont typeface="Arial" pitchFamily="34" charset="0"/>
              <a:buChar char="•"/>
            </a:pPr>
            <a:r>
              <a:rPr lang="en-US" sz="1600" dirty="0" smtClean="0"/>
              <a:t>A5800 Series switches could take 2 x 80 Gbps trunks as two routes from two Flex-10s</a:t>
            </a:r>
          </a:p>
          <a:p>
            <a:pPr lvl="1">
              <a:buFont typeface="Arial" pitchFamily="34" charset="0"/>
              <a:buChar char="•"/>
            </a:pPr>
            <a:r>
              <a:rPr lang="en-US" sz="1600" dirty="0" smtClean="0"/>
              <a:t>Put 16 blades and four Flex-10 modules so each has 20 Gbps bandwidth, you could have 4 x 80 Gbps routes to the A5800 switches, we would add a second A5820 and cross connect them.  </a:t>
            </a:r>
          </a:p>
          <a:p>
            <a:pPr lvl="1">
              <a:buFont typeface="Arial" pitchFamily="34" charset="0"/>
              <a:buChar char="•"/>
            </a:pPr>
            <a:endParaRPr lang="en-US" sz="1600" dirty="0" smtClean="0"/>
          </a:p>
          <a:p>
            <a:pPr lvl="1">
              <a:buFont typeface="Arial" pitchFamily="34" charset="0"/>
              <a:buChar char="•"/>
            </a:pPr>
            <a:r>
              <a:rPr lang="en-US" sz="1600" dirty="0" smtClean="0"/>
              <a:t>The hardware grows as we grow.   </a:t>
            </a:r>
          </a:p>
          <a:p>
            <a:pPr lvl="2">
              <a:buFont typeface="Arial" pitchFamily="34" charset="0"/>
              <a:buChar char="•"/>
            </a:pPr>
            <a:r>
              <a:rPr lang="en-US" sz="1600" dirty="0" smtClean="0"/>
              <a:t>Adding RAM</a:t>
            </a:r>
          </a:p>
          <a:p>
            <a:pPr lvl="2">
              <a:buFont typeface="Arial" pitchFamily="34" charset="0"/>
              <a:buChar char="•"/>
            </a:pPr>
            <a:r>
              <a:rPr lang="en-US" sz="1600" dirty="0" smtClean="0"/>
              <a:t>Replacing CPUs on blade</a:t>
            </a:r>
          </a:p>
          <a:p>
            <a:pPr lvl="2">
              <a:buFont typeface="Arial" pitchFamily="34" charset="0"/>
              <a:buChar char="•"/>
            </a:pPr>
            <a:r>
              <a:rPr lang="en-US" sz="1600" dirty="0" smtClean="0"/>
              <a:t>Adding ports to blade</a:t>
            </a:r>
          </a:p>
          <a:p>
            <a:pPr lvl="2">
              <a:buFont typeface="Arial" pitchFamily="34" charset="0"/>
              <a:buChar char="•"/>
            </a:pPr>
            <a:r>
              <a:rPr lang="en-US" sz="1600" dirty="0" smtClean="0"/>
              <a:t>Adding new blades</a:t>
            </a:r>
          </a:p>
        </p:txBody>
      </p:sp>
      <p:sp>
        <p:nvSpPr>
          <p:cNvPr id="3" name="Slide Number Placeholder 2"/>
          <p:cNvSpPr>
            <a:spLocks noGrp="1"/>
          </p:cNvSpPr>
          <p:nvPr>
            <p:ph type="sldNum" sz="quarter" idx="12"/>
          </p:nvPr>
        </p:nvSpPr>
        <p:spPr/>
        <p:txBody>
          <a:bodyPr/>
          <a:lstStyle/>
          <a:p>
            <a:fld id="{9F8A41F9-5DEA-4ED6-9A0C-04B12AC1619E}" type="slidenum">
              <a:rPr lang="en-US" smtClean="0"/>
              <a:pPr/>
              <a:t>66</a:t>
            </a:fld>
            <a:endParaRPr lang="en-US" dirty="0"/>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F8A41F9-5DEA-4ED6-9A0C-04B12AC1619E}" type="slidenum">
              <a:rPr lang="en-US" smtClean="0"/>
              <a:pPr/>
              <a:t>67</a:t>
            </a:fld>
            <a:endParaRPr lang="en-US" dirty="0"/>
          </a:p>
        </p:txBody>
      </p:sp>
      <p:sp>
        <p:nvSpPr>
          <p:cNvPr id="3" name="TextBox 2"/>
          <p:cNvSpPr txBox="1"/>
          <p:nvPr/>
        </p:nvSpPr>
        <p:spPr>
          <a:xfrm>
            <a:off x="304800" y="304800"/>
            <a:ext cx="8610600" cy="3108543"/>
          </a:xfrm>
          <a:prstGeom prst="rect">
            <a:avLst/>
          </a:prstGeom>
          <a:noFill/>
        </p:spPr>
        <p:txBody>
          <a:bodyPr wrap="square" rtlCol="0">
            <a:spAutoFit/>
          </a:bodyPr>
          <a:lstStyle/>
          <a:p>
            <a:r>
              <a:rPr lang="en-US" sz="1400" dirty="0" smtClean="0"/>
              <a:t>With the A5800 Series switches, we can add redundancy.</a:t>
            </a:r>
          </a:p>
          <a:p>
            <a:endParaRPr lang="en-US" sz="1400" dirty="0" smtClean="0"/>
          </a:p>
          <a:p>
            <a:r>
              <a:rPr lang="en-US" sz="1400" dirty="0" smtClean="0"/>
              <a:t>The next slide shows you have flexible the network fail over design could be with the A5820 and A5800 switches.</a:t>
            </a:r>
          </a:p>
          <a:p>
            <a:endParaRPr lang="en-US" sz="1400" dirty="0" smtClean="0"/>
          </a:p>
          <a:p>
            <a:r>
              <a:rPr lang="en-US" sz="1400" dirty="0" smtClean="0"/>
              <a:t>The virtual switch design would have every port on the five switches act as one huge switch.  The backplane is more than capable of handling this configuration.  </a:t>
            </a:r>
          </a:p>
          <a:p>
            <a:endParaRPr lang="en-US" sz="1400" dirty="0" smtClean="0"/>
          </a:p>
          <a:p>
            <a:r>
              <a:rPr lang="en-US" sz="1400" dirty="0" smtClean="0"/>
              <a:t>The mesh configuration has the highest bandwidth and fault tolerance because of its cross connections between multiple switches.  It requires  60+ cables to accomplish this task.   The two 12 strand fiber bundles would provide 12 duplex connections for the A5800 3</a:t>
            </a:r>
            <a:r>
              <a:rPr lang="en-US" sz="1400" baseline="30000" dirty="0" smtClean="0"/>
              <a:t>rd</a:t>
            </a:r>
            <a:r>
              <a:rPr lang="en-US" sz="1400" dirty="0" smtClean="0"/>
              <a:t> floor.   We would use 8 connections with 4 spares to accomplish this configuration.   The rest of the cables would be direct access connection cables.  </a:t>
            </a:r>
          </a:p>
          <a:p>
            <a:endParaRPr lang="en-US" sz="1400" dirty="0" smtClean="0"/>
          </a:p>
          <a:p>
            <a:endParaRPr lang="en-US" sz="1400" dirty="0" smtClean="0"/>
          </a:p>
          <a:p>
            <a:endParaRPr lang="en-US" sz="1400" dirty="0"/>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Rectangle 40"/>
          <p:cNvSpPr/>
          <p:nvPr/>
        </p:nvSpPr>
        <p:spPr>
          <a:xfrm>
            <a:off x="8001000" y="762000"/>
            <a:ext cx="914400"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A1-8</a:t>
            </a:r>
            <a:endParaRPr lang="en-US" dirty="0"/>
          </a:p>
        </p:txBody>
      </p:sp>
      <p:sp>
        <p:nvSpPr>
          <p:cNvPr id="42" name="Rectangle 41"/>
          <p:cNvSpPr/>
          <p:nvPr/>
        </p:nvSpPr>
        <p:spPr>
          <a:xfrm>
            <a:off x="8001000" y="1981200"/>
            <a:ext cx="914400"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B1-8</a:t>
            </a:r>
            <a:endParaRPr lang="en-US" dirty="0"/>
          </a:p>
        </p:txBody>
      </p:sp>
      <p:sp>
        <p:nvSpPr>
          <p:cNvPr id="43" name="Rectangle 42"/>
          <p:cNvSpPr/>
          <p:nvPr/>
        </p:nvSpPr>
        <p:spPr>
          <a:xfrm>
            <a:off x="8001000" y="3200400"/>
            <a:ext cx="914400"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C1-8</a:t>
            </a:r>
            <a:endParaRPr lang="en-US" dirty="0"/>
          </a:p>
        </p:txBody>
      </p:sp>
      <p:sp>
        <p:nvSpPr>
          <p:cNvPr id="44" name="Rectangle 43"/>
          <p:cNvSpPr/>
          <p:nvPr/>
        </p:nvSpPr>
        <p:spPr>
          <a:xfrm>
            <a:off x="8001000" y="4191000"/>
            <a:ext cx="914400"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D1-8</a:t>
            </a:r>
            <a:endParaRPr lang="en-US" dirty="0"/>
          </a:p>
        </p:txBody>
      </p:sp>
      <p:sp>
        <p:nvSpPr>
          <p:cNvPr id="47" name="Rectangle 46"/>
          <p:cNvSpPr/>
          <p:nvPr/>
        </p:nvSpPr>
        <p:spPr>
          <a:xfrm>
            <a:off x="5334000" y="2438400"/>
            <a:ext cx="914400"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C</a:t>
            </a:r>
            <a:endParaRPr lang="en-US" dirty="0"/>
          </a:p>
        </p:txBody>
      </p:sp>
      <p:sp>
        <p:nvSpPr>
          <p:cNvPr id="49" name="Rectangle 48"/>
          <p:cNvSpPr/>
          <p:nvPr/>
        </p:nvSpPr>
        <p:spPr>
          <a:xfrm>
            <a:off x="5334000" y="1219200"/>
            <a:ext cx="914400"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1</a:t>
            </a:r>
            <a:endParaRPr lang="en-US" dirty="0"/>
          </a:p>
        </p:txBody>
      </p:sp>
      <p:sp>
        <p:nvSpPr>
          <p:cNvPr id="50" name="Rectangle 49"/>
          <p:cNvSpPr/>
          <p:nvPr/>
        </p:nvSpPr>
        <p:spPr>
          <a:xfrm>
            <a:off x="5334000" y="3581400"/>
            <a:ext cx="914400"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2</a:t>
            </a:r>
            <a:endParaRPr lang="en-US" dirty="0"/>
          </a:p>
        </p:txBody>
      </p:sp>
      <p:sp>
        <p:nvSpPr>
          <p:cNvPr id="51" name="Rectangle 50"/>
          <p:cNvSpPr/>
          <p:nvPr/>
        </p:nvSpPr>
        <p:spPr>
          <a:xfrm>
            <a:off x="2590800" y="1752600"/>
            <a:ext cx="914400"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3rd</a:t>
            </a:r>
            <a:endParaRPr lang="en-US" dirty="0"/>
          </a:p>
        </p:txBody>
      </p:sp>
      <p:sp>
        <p:nvSpPr>
          <p:cNvPr id="53" name="Rectangle 52"/>
          <p:cNvSpPr/>
          <p:nvPr/>
        </p:nvSpPr>
        <p:spPr>
          <a:xfrm>
            <a:off x="2590800" y="3048000"/>
            <a:ext cx="914400"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2nd</a:t>
            </a:r>
            <a:endParaRPr lang="en-US" dirty="0"/>
          </a:p>
        </p:txBody>
      </p:sp>
      <p:sp>
        <p:nvSpPr>
          <p:cNvPr id="56" name="TextBox 55"/>
          <p:cNvSpPr txBox="1"/>
          <p:nvPr/>
        </p:nvSpPr>
        <p:spPr>
          <a:xfrm>
            <a:off x="7924800" y="304800"/>
            <a:ext cx="990600" cy="369332"/>
          </a:xfrm>
          <a:prstGeom prst="rect">
            <a:avLst/>
          </a:prstGeom>
          <a:noFill/>
        </p:spPr>
        <p:txBody>
          <a:bodyPr wrap="square" rtlCol="0">
            <a:spAutoFit/>
          </a:bodyPr>
          <a:lstStyle/>
          <a:p>
            <a:r>
              <a:rPr lang="en-US" dirty="0" smtClean="0"/>
              <a:t>Flex-10</a:t>
            </a:r>
            <a:endParaRPr lang="en-US" dirty="0"/>
          </a:p>
        </p:txBody>
      </p:sp>
      <p:sp>
        <p:nvSpPr>
          <p:cNvPr id="58" name="TextBox 57"/>
          <p:cNvSpPr txBox="1"/>
          <p:nvPr/>
        </p:nvSpPr>
        <p:spPr>
          <a:xfrm>
            <a:off x="381000" y="0"/>
            <a:ext cx="6477000" cy="369332"/>
          </a:xfrm>
          <a:prstGeom prst="rect">
            <a:avLst/>
          </a:prstGeom>
          <a:noFill/>
        </p:spPr>
        <p:txBody>
          <a:bodyPr wrap="square" rtlCol="0">
            <a:spAutoFit/>
          </a:bodyPr>
          <a:lstStyle/>
          <a:p>
            <a:r>
              <a:rPr lang="en-US" dirty="0" smtClean="0"/>
              <a:t>Each blade with 4 x 10 Gbps network ports (mesh design)</a:t>
            </a:r>
            <a:endParaRPr lang="en-US" dirty="0"/>
          </a:p>
        </p:txBody>
      </p:sp>
      <p:sp>
        <p:nvSpPr>
          <p:cNvPr id="59" name="TextBox 58"/>
          <p:cNvSpPr txBox="1"/>
          <p:nvPr/>
        </p:nvSpPr>
        <p:spPr>
          <a:xfrm>
            <a:off x="5334000" y="381000"/>
            <a:ext cx="914400" cy="381000"/>
          </a:xfrm>
          <a:prstGeom prst="rect">
            <a:avLst/>
          </a:prstGeom>
          <a:noFill/>
        </p:spPr>
        <p:txBody>
          <a:bodyPr wrap="square" rtlCol="0">
            <a:spAutoFit/>
          </a:bodyPr>
          <a:lstStyle/>
          <a:p>
            <a:r>
              <a:rPr lang="en-US" dirty="0" smtClean="0"/>
              <a:t>A5820</a:t>
            </a:r>
            <a:endParaRPr lang="en-US" dirty="0"/>
          </a:p>
        </p:txBody>
      </p:sp>
      <p:sp>
        <p:nvSpPr>
          <p:cNvPr id="60" name="TextBox 59"/>
          <p:cNvSpPr txBox="1"/>
          <p:nvPr/>
        </p:nvSpPr>
        <p:spPr>
          <a:xfrm>
            <a:off x="2514600" y="533400"/>
            <a:ext cx="914400" cy="369332"/>
          </a:xfrm>
          <a:prstGeom prst="rect">
            <a:avLst/>
          </a:prstGeom>
          <a:noFill/>
        </p:spPr>
        <p:txBody>
          <a:bodyPr wrap="square" rtlCol="0">
            <a:spAutoFit/>
          </a:bodyPr>
          <a:lstStyle/>
          <a:p>
            <a:r>
              <a:rPr lang="en-US" dirty="0" smtClean="0"/>
              <a:t>A5800</a:t>
            </a:r>
            <a:endParaRPr lang="en-US" dirty="0"/>
          </a:p>
        </p:txBody>
      </p:sp>
      <p:sp>
        <p:nvSpPr>
          <p:cNvPr id="70" name="TextBox 69"/>
          <p:cNvSpPr txBox="1"/>
          <p:nvPr/>
        </p:nvSpPr>
        <p:spPr>
          <a:xfrm>
            <a:off x="6553200" y="838200"/>
            <a:ext cx="990600" cy="307777"/>
          </a:xfrm>
          <a:prstGeom prst="rect">
            <a:avLst/>
          </a:prstGeom>
          <a:noFill/>
        </p:spPr>
        <p:txBody>
          <a:bodyPr wrap="square" rtlCol="0">
            <a:spAutoFit/>
          </a:bodyPr>
          <a:lstStyle/>
          <a:p>
            <a:r>
              <a:rPr lang="en-US" sz="1400" dirty="0" smtClean="0">
                <a:solidFill>
                  <a:srgbClr val="92D050"/>
                </a:solidFill>
              </a:rPr>
              <a:t>8 x 10Gbps</a:t>
            </a:r>
            <a:endParaRPr lang="en-US" sz="1400" dirty="0">
              <a:solidFill>
                <a:srgbClr val="92D050"/>
              </a:solidFill>
            </a:endParaRPr>
          </a:p>
        </p:txBody>
      </p:sp>
      <p:sp>
        <p:nvSpPr>
          <p:cNvPr id="79" name="TextBox 78"/>
          <p:cNvSpPr txBox="1"/>
          <p:nvPr/>
        </p:nvSpPr>
        <p:spPr>
          <a:xfrm>
            <a:off x="4876800" y="1981200"/>
            <a:ext cx="914400" cy="276999"/>
          </a:xfrm>
          <a:prstGeom prst="rect">
            <a:avLst/>
          </a:prstGeom>
          <a:noFill/>
        </p:spPr>
        <p:txBody>
          <a:bodyPr wrap="square" rtlCol="0">
            <a:spAutoFit/>
          </a:bodyPr>
          <a:lstStyle/>
          <a:p>
            <a:r>
              <a:rPr lang="en-US" sz="1200" dirty="0" smtClean="0">
                <a:solidFill>
                  <a:srgbClr val="FF0000"/>
                </a:solidFill>
              </a:rPr>
              <a:t>4 x10 Gbps</a:t>
            </a:r>
            <a:endParaRPr lang="en-US" sz="1200" dirty="0">
              <a:solidFill>
                <a:srgbClr val="FF0000"/>
              </a:solidFill>
            </a:endParaRPr>
          </a:p>
        </p:txBody>
      </p:sp>
      <p:sp>
        <p:nvSpPr>
          <p:cNvPr id="83" name="Rectangle 82"/>
          <p:cNvSpPr/>
          <p:nvPr/>
        </p:nvSpPr>
        <p:spPr>
          <a:xfrm>
            <a:off x="4876800" y="3200400"/>
            <a:ext cx="876394" cy="276999"/>
          </a:xfrm>
          <a:prstGeom prst="rect">
            <a:avLst/>
          </a:prstGeom>
        </p:spPr>
        <p:txBody>
          <a:bodyPr wrap="none">
            <a:spAutoFit/>
          </a:bodyPr>
          <a:lstStyle/>
          <a:p>
            <a:r>
              <a:rPr lang="en-US" sz="1200" dirty="0" smtClean="0">
                <a:solidFill>
                  <a:srgbClr val="FF0000"/>
                </a:solidFill>
              </a:rPr>
              <a:t>4 x10 Gbps</a:t>
            </a:r>
            <a:endParaRPr lang="en-US" sz="1200" dirty="0">
              <a:solidFill>
                <a:srgbClr val="FF0000"/>
              </a:solidFill>
            </a:endParaRPr>
          </a:p>
        </p:txBody>
      </p:sp>
      <p:cxnSp>
        <p:nvCxnSpPr>
          <p:cNvPr id="87" name="Straight Connector 86"/>
          <p:cNvCxnSpPr>
            <a:stCxn id="41" idx="1"/>
            <a:endCxn id="49" idx="3"/>
          </p:cNvCxnSpPr>
          <p:nvPr/>
        </p:nvCxnSpPr>
        <p:spPr>
          <a:xfrm rot="10800000" flipV="1">
            <a:off x="6248400" y="1028700"/>
            <a:ext cx="1752600" cy="457200"/>
          </a:xfrm>
          <a:prstGeom prst="line">
            <a:avLst/>
          </a:prstGeom>
          <a:ln>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90" name="Straight Connector 89"/>
          <p:cNvCxnSpPr>
            <a:stCxn id="42" idx="1"/>
            <a:endCxn id="50" idx="3"/>
          </p:cNvCxnSpPr>
          <p:nvPr/>
        </p:nvCxnSpPr>
        <p:spPr>
          <a:xfrm rot="10800000" flipV="1">
            <a:off x="6248400" y="2247900"/>
            <a:ext cx="1752600" cy="1600200"/>
          </a:xfrm>
          <a:prstGeom prst="line">
            <a:avLst/>
          </a:prstGeom>
          <a:ln>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97" name="Straight Connector 96"/>
          <p:cNvCxnSpPr>
            <a:stCxn id="43" idx="1"/>
            <a:endCxn id="49" idx="3"/>
          </p:cNvCxnSpPr>
          <p:nvPr/>
        </p:nvCxnSpPr>
        <p:spPr>
          <a:xfrm rot="10800000">
            <a:off x="6248400" y="1485900"/>
            <a:ext cx="1752600" cy="1981200"/>
          </a:xfrm>
          <a:prstGeom prst="line">
            <a:avLst/>
          </a:prstGeom>
          <a:ln>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a:stCxn id="44" idx="1"/>
          </p:cNvCxnSpPr>
          <p:nvPr/>
        </p:nvCxnSpPr>
        <p:spPr>
          <a:xfrm rot="10800000">
            <a:off x="6324600" y="3810000"/>
            <a:ext cx="1676400" cy="647700"/>
          </a:xfrm>
          <a:prstGeom prst="line">
            <a:avLst/>
          </a:prstGeom>
          <a:ln>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a:stCxn id="49" idx="2"/>
            <a:endCxn id="47" idx="0"/>
          </p:cNvCxnSpPr>
          <p:nvPr/>
        </p:nvCxnSpPr>
        <p:spPr>
          <a:xfrm rot="5400000">
            <a:off x="5448300" y="2095500"/>
            <a:ext cx="685800"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a:stCxn id="47" idx="2"/>
            <a:endCxn id="50" idx="0"/>
          </p:cNvCxnSpPr>
          <p:nvPr/>
        </p:nvCxnSpPr>
        <p:spPr>
          <a:xfrm rot="5400000">
            <a:off x="5486400" y="3276600"/>
            <a:ext cx="609600"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a:stCxn id="51" idx="3"/>
            <a:endCxn id="49" idx="1"/>
          </p:cNvCxnSpPr>
          <p:nvPr/>
        </p:nvCxnSpPr>
        <p:spPr>
          <a:xfrm flipV="1">
            <a:off x="3505200" y="1485900"/>
            <a:ext cx="1828800" cy="533400"/>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a:stCxn id="51" idx="3"/>
            <a:endCxn id="50" idx="1"/>
          </p:cNvCxnSpPr>
          <p:nvPr/>
        </p:nvCxnSpPr>
        <p:spPr>
          <a:xfrm>
            <a:off x="3505200" y="2019300"/>
            <a:ext cx="1828800" cy="1828800"/>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13" name="Straight Connector 112"/>
          <p:cNvCxnSpPr>
            <a:stCxn id="53" idx="3"/>
            <a:endCxn id="49" idx="1"/>
          </p:cNvCxnSpPr>
          <p:nvPr/>
        </p:nvCxnSpPr>
        <p:spPr>
          <a:xfrm flipV="1">
            <a:off x="3505200" y="1485900"/>
            <a:ext cx="1828800" cy="1828800"/>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p:cNvCxnSpPr>
            <a:stCxn id="53" idx="3"/>
            <a:endCxn id="50" idx="1"/>
          </p:cNvCxnSpPr>
          <p:nvPr/>
        </p:nvCxnSpPr>
        <p:spPr>
          <a:xfrm>
            <a:off x="3505200" y="3314700"/>
            <a:ext cx="1828800" cy="533400"/>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a:endCxn id="47" idx="1"/>
          </p:cNvCxnSpPr>
          <p:nvPr/>
        </p:nvCxnSpPr>
        <p:spPr>
          <a:xfrm>
            <a:off x="3581400" y="2057400"/>
            <a:ext cx="1752600" cy="64770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1" name="Straight Connector 120"/>
          <p:cNvCxnSpPr>
            <a:stCxn id="53" idx="3"/>
          </p:cNvCxnSpPr>
          <p:nvPr/>
        </p:nvCxnSpPr>
        <p:spPr>
          <a:xfrm flipV="1">
            <a:off x="3505200" y="2743200"/>
            <a:ext cx="1752600" cy="57150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122" name="TextBox 121"/>
          <p:cNvSpPr txBox="1"/>
          <p:nvPr/>
        </p:nvSpPr>
        <p:spPr>
          <a:xfrm>
            <a:off x="3810000" y="1295400"/>
            <a:ext cx="990600" cy="276999"/>
          </a:xfrm>
          <a:prstGeom prst="rect">
            <a:avLst/>
          </a:prstGeom>
          <a:noFill/>
        </p:spPr>
        <p:txBody>
          <a:bodyPr wrap="square" rtlCol="0">
            <a:spAutoFit/>
          </a:bodyPr>
          <a:lstStyle/>
          <a:p>
            <a:r>
              <a:rPr lang="en-US" sz="1200" dirty="0" smtClean="0">
                <a:solidFill>
                  <a:srgbClr val="FFC000"/>
                </a:solidFill>
              </a:rPr>
              <a:t>2x10Gbps</a:t>
            </a:r>
            <a:endParaRPr lang="en-US" sz="1200" dirty="0">
              <a:solidFill>
                <a:srgbClr val="FFC000"/>
              </a:solidFill>
            </a:endParaRPr>
          </a:p>
        </p:txBody>
      </p:sp>
      <p:sp>
        <p:nvSpPr>
          <p:cNvPr id="124" name="TextBox 123"/>
          <p:cNvSpPr txBox="1"/>
          <p:nvPr/>
        </p:nvSpPr>
        <p:spPr>
          <a:xfrm>
            <a:off x="457200" y="4800600"/>
            <a:ext cx="7162800" cy="1938992"/>
          </a:xfrm>
          <a:prstGeom prst="rect">
            <a:avLst/>
          </a:prstGeom>
          <a:noFill/>
        </p:spPr>
        <p:txBody>
          <a:bodyPr wrap="square" rtlCol="0">
            <a:spAutoFit/>
          </a:bodyPr>
          <a:lstStyle/>
          <a:p>
            <a:pPr>
              <a:buFont typeface="Arial" pitchFamily="34" charset="0"/>
              <a:buChar char="•"/>
            </a:pPr>
            <a:r>
              <a:rPr lang="en-US" sz="1200" dirty="0" smtClean="0"/>
              <a:t>A is first 10 Gbps NIC, B is second, C is third, D is fourth:  40 Gbps per blade.</a:t>
            </a:r>
          </a:p>
          <a:p>
            <a:pPr>
              <a:buFont typeface="Arial" pitchFamily="34" charset="0"/>
              <a:buChar char="•"/>
            </a:pPr>
            <a:r>
              <a:rPr lang="en-US" sz="1200" dirty="0" smtClean="0"/>
              <a:t>A and C go to switch 1 and B and D go to switch 2, fault tolerant if cable, port or switch fails</a:t>
            </a:r>
          </a:p>
          <a:p>
            <a:pPr>
              <a:buFont typeface="Arial" pitchFamily="34" charset="0"/>
              <a:buChar char="•"/>
            </a:pPr>
            <a:endParaRPr lang="en-US" sz="1200" dirty="0" smtClean="0"/>
          </a:p>
          <a:p>
            <a:pPr>
              <a:buFont typeface="Arial" pitchFamily="34" charset="0"/>
              <a:buChar char="•"/>
            </a:pPr>
            <a:r>
              <a:rPr lang="en-US" sz="1200" dirty="0" smtClean="0"/>
              <a:t>A5800 are users switches on 2</a:t>
            </a:r>
            <a:r>
              <a:rPr lang="en-US" sz="1200" baseline="30000" dirty="0" smtClean="0"/>
              <a:t>nd</a:t>
            </a:r>
            <a:r>
              <a:rPr lang="en-US" sz="1200" dirty="0" smtClean="0"/>
              <a:t> and 3</a:t>
            </a:r>
            <a:r>
              <a:rPr lang="en-US" sz="1200" baseline="30000" dirty="0" smtClean="0"/>
              <a:t>rd</a:t>
            </a:r>
            <a:r>
              <a:rPr lang="en-US" sz="1200" dirty="0" smtClean="0"/>
              <a:t> floor.  You have 2 ports going to each 1 and 2 and 4 ports going to C for 8 x 10 Gbps  from A5800 to A5820 switches.    A5800s each has 80 Gbps</a:t>
            </a:r>
          </a:p>
          <a:p>
            <a:pPr>
              <a:buFont typeface="Arial" pitchFamily="34" charset="0"/>
              <a:buChar char="•"/>
            </a:pPr>
            <a:endParaRPr lang="en-US" sz="1200" dirty="0" smtClean="0"/>
          </a:p>
          <a:p>
            <a:pPr>
              <a:buFont typeface="Arial" pitchFamily="34" charset="0"/>
              <a:buChar char="•"/>
            </a:pPr>
            <a:r>
              <a:rPr lang="en-US" sz="1200" dirty="0" smtClean="0"/>
              <a:t>Switches 1,2 and C are connected by 4 x 10 Gbps for 40 Gbps.</a:t>
            </a:r>
          </a:p>
          <a:p>
            <a:pPr>
              <a:buFont typeface="Arial" pitchFamily="34" charset="0"/>
              <a:buChar char="•"/>
            </a:pPr>
            <a:endParaRPr lang="en-US" sz="1200" dirty="0" smtClean="0"/>
          </a:p>
          <a:p>
            <a:pPr>
              <a:buFont typeface="Arial" pitchFamily="34" charset="0"/>
              <a:buChar char="•"/>
            </a:pPr>
            <a:r>
              <a:rPr lang="en-US" sz="1200" dirty="0" smtClean="0"/>
              <a:t>All of the A5800 and A5820 switches are one huge switch by virtual rules.  IRF and distributed trunks allows multiple paths between switches for active failover.   It would be expensive to do, but it is possible.</a:t>
            </a:r>
            <a:endParaRPr lang="en-US" sz="1200" dirty="0"/>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F8A41F9-5DEA-4ED6-9A0C-04B12AC1619E}" type="slidenum">
              <a:rPr lang="en-US" smtClean="0"/>
              <a:pPr/>
              <a:t>69</a:t>
            </a:fld>
            <a:endParaRPr lang="en-US" dirty="0"/>
          </a:p>
        </p:txBody>
      </p:sp>
      <p:sp>
        <p:nvSpPr>
          <p:cNvPr id="3" name="Rectangle 2"/>
          <p:cNvSpPr/>
          <p:nvPr/>
        </p:nvSpPr>
        <p:spPr>
          <a:xfrm>
            <a:off x="8001000" y="762000"/>
            <a:ext cx="914400"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A1-8</a:t>
            </a:r>
            <a:endParaRPr lang="en-US" dirty="0"/>
          </a:p>
        </p:txBody>
      </p:sp>
      <p:sp>
        <p:nvSpPr>
          <p:cNvPr id="7" name="Rectangle 6"/>
          <p:cNvSpPr/>
          <p:nvPr/>
        </p:nvSpPr>
        <p:spPr>
          <a:xfrm>
            <a:off x="5334000" y="2438400"/>
            <a:ext cx="914400"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C</a:t>
            </a:r>
            <a:endParaRPr lang="en-US" dirty="0"/>
          </a:p>
        </p:txBody>
      </p:sp>
      <p:sp>
        <p:nvSpPr>
          <p:cNvPr id="10" name="Rectangle 9"/>
          <p:cNvSpPr/>
          <p:nvPr/>
        </p:nvSpPr>
        <p:spPr>
          <a:xfrm>
            <a:off x="2590800" y="1752600"/>
            <a:ext cx="914400"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3rd</a:t>
            </a:r>
            <a:endParaRPr lang="en-US" dirty="0"/>
          </a:p>
        </p:txBody>
      </p:sp>
      <p:sp>
        <p:nvSpPr>
          <p:cNvPr id="11" name="Rectangle 10"/>
          <p:cNvSpPr/>
          <p:nvPr/>
        </p:nvSpPr>
        <p:spPr>
          <a:xfrm>
            <a:off x="2590800" y="3048000"/>
            <a:ext cx="914400"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2nd</a:t>
            </a:r>
            <a:endParaRPr lang="en-US" dirty="0"/>
          </a:p>
        </p:txBody>
      </p:sp>
      <p:sp>
        <p:nvSpPr>
          <p:cNvPr id="12" name="TextBox 11"/>
          <p:cNvSpPr txBox="1"/>
          <p:nvPr/>
        </p:nvSpPr>
        <p:spPr>
          <a:xfrm>
            <a:off x="7924800" y="304800"/>
            <a:ext cx="990600" cy="523220"/>
          </a:xfrm>
          <a:prstGeom prst="rect">
            <a:avLst/>
          </a:prstGeom>
          <a:noFill/>
        </p:spPr>
        <p:txBody>
          <a:bodyPr wrap="square" rtlCol="0">
            <a:spAutoFit/>
          </a:bodyPr>
          <a:lstStyle/>
          <a:p>
            <a:r>
              <a:rPr lang="en-US" sz="1400" dirty="0" smtClean="0"/>
              <a:t>C700 </a:t>
            </a:r>
          </a:p>
          <a:p>
            <a:r>
              <a:rPr lang="en-US" sz="1400" dirty="0" smtClean="0"/>
              <a:t>Flex-10</a:t>
            </a:r>
            <a:endParaRPr lang="en-US" sz="1400" dirty="0"/>
          </a:p>
        </p:txBody>
      </p:sp>
      <p:sp>
        <p:nvSpPr>
          <p:cNvPr id="13" name="TextBox 12"/>
          <p:cNvSpPr txBox="1"/>
          <p:nvPr/>
        </p:nvSpPr>
        <p:spPr>
          <a:xfrm>
            <a:off x="381000" y="0"/>
            <a:ext cx="6477000" cy="369332"/>
          </a:xfrm>
          <a:prstGeom prst="rect">
            <a:avLst/>
          </a:prstGeom>
          <a:noFill/>
        </p:spPr>
        <p:txBody>
          <a:bodyPr wrap="square" rtlCol="0">
            <a:spAutoFit/>
          </a:bodyPr>
          <a:lstStyle/>
          <a:p>
            <a:r>
              <a:rPr lang="en-US" dirty="0" smtClean="0"/>
              <a:t>Our network design will look </a:t>
            </a:r>
            <a:endParaRPr lang="en-US" dirty="0"/>
          </a:p>
        </p:txBody>
      </p:sp>
      <p:sp>
        <p:nvSpPr>
          <p:cNvPr id="14" name="TextBox 13"/>
          <p:cNvSpPr txBox="1"/>
          <p:nvPr/>
        </p:nvSpPr>
        <p:spPr>
          <a:xfrm>
            <a:off x="5334000" y="381000"/>
            <a:ext cx="914400" cy="307777"/>
          </a:xfrm>
          <a:prstGeom prst="rect">
            <a:avLst/>
          </a:prstGeom>
          <a:noFill/>
        </p:spPr>
        <p:txBody>
          <a:bodyPr wrap="square" rtlCol="0">
            <a:spAutoFit/>
          </a:bodyPr>
          <a:lstStyle/>
          <a:p>
            <a:r>
              <a:rPr lang="en-US" sz="1400" dirty="0" smtClean="0"/>
              <a:t>A5820</a:t>
            </a:r>
            <a:endParaRPr lang="en-US" sz="1400" dirty="0"/>
          </a:p>
        </p:txBody>
      </p:sp>
      <p:sp>
        <p:nvSpPr>
          <p:cNvPr id="15" name="TextBox 14"/>
          <p:cNvSpPr txBox="1"/>
          <p:nvPr/>
        </p:nvSpPr>
        <p:spPr>
          <a:xfrm>
            <a:off x="2514600" y="533400"/>
            <a:ext cx="914400" cy="307777"/>
          </a:xfrm>
          <a:prstGeom prst="rect">
            <a:avLst/>
          </a:prstGeom>
          <a:noFill/>
        </p:spPr>
        <p:txBody>
          <a:bodyPr wrap="square" rtlCol="0">
            <a:spAutoFit/>
          </a:bodyPr>
          <a:lstStyle/>
          <a:p>
            <a:r>
              <a:rPr lang="en-US" sz="1400" dirty="0" smtClean="0"/>
              <a:t>A5800</a:t>
            </a:r>
            <a:endParaRPr lang="en-US" sz="1400" dirty="0"/>
          </a:p>
        </p:txBody>
      </p:sp>
      <p:sp>
        <p:nvSpPr>
          <p:cNvPr id="16" name="TextBox 15"/>
          <p:cNvSpPr txBox="1"/>
          <p:nvPr/>
        </p:nvSpPr>
        <p:spPr>
          <a:xfrm>
            <a:off x="6019800" y="1219200"/>
            <a:ext cx="990600" cy="307777"/>
          </a:xfrm>
          <a:prstGeom prst="rect">
            <a:avLst/>
          </a:prstGeom>
          <a:noFill/>
        </p:spPr>
        <p:txBody>
          <a:bodyPr wrap="square" rtlCol="0">
            <a:spAutoFit/>
          </a:bodyPr>
          <a:lstStyle/>
          <a:p>
            <a:r>
              <a:rPr lang="en-US" sz="1400" dirty="0" smtClean="0">
                <a:solidFill>
                  <a:srgbClr val="92D050"/>
                </a:solidFill>
              </a:rPr>
              <a:t>4x 10bps</a:t>
            </a:r>
            <a:endParaRPr lang="en-US" sz="1400" dirty="0">
              <a:solidFill>
                <a:srgbClr val="92D050"/>
              </a:solidFill>
            </a:endParaRPr>
          </a:p>
        </p:txBody>
      </p:sp>
      <p:sp>
        <p:nvSpPr>
          <p:cNvPr id="18" name="Rectangle 17"/>
          <p:cNvSpPr/>
          <p:nvPr/>
        </p:nvSpPr>
        <p:spPr>
          <a:xfrm>
            <a:off x="4876800" y="3200400"/>
            <a:ext cx="876394" cy="276999"/>
          </a:xfrm>
          <a:prstGeom prst="rect">
            <a:avLst/>
          </a:prstGeom>
        </p:spPr>
        <p:txBody>
          <a:bodyPr wrap="none">
            <a:spAutoFit/>
          </a:bodyPr>
          <a:lstStyle/>
          <a:p>
            <a:r>
              <a:rPr lang="en-US" sz="1200" dirty="0" smtClean="0">
                <a:solidFill>
                  <a:srgbClr val="FF0000"/>
                </a:solidFill>
              </a:rPr>
              <a:t>4 x10 Gbps</a:t>
            </a:r>
            <a:endParaRPr lang="en-US" sz="1200" dirty="0">
              <a:solidFill>
                <a:srgbClr val="FF0000"/>
              </a:solidFill>
            </a:endParaRPr>
          </a:p>
        </p:txBody>
      </p:sp>
      <p:cxnSp>
        <p:nvCxnSpPr>
          <p:cNvPr id="29" name="Straight Connector 28"/>
          <p:cNvCxnSpPr>
            <a:endCxn id="7" idx="1"/>
          </p:cNvCxnSpPr>
          <p:nvPr/>
        </p:nvCxnSpPr>
        <p:spPr>
          <a:xfrm>
            <a:off x="3581400" y="2057400"/>
            <a:ext cx="1752600" cy="64770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a:stCxn id="11" idx="3"/>
          </p:cNvCxnSpPr>
          <p:nvPr/>
        </p:nvCxnSpPr>
        <p:spPr>
          <a:xfrm flipV="1">
            <a:off x="3505200" y="2743200"/>
            <a:ext cx="1752600" cy="57150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4" name="Elbow Connector 33"/>
          <p:cNvCxnSpPr>
            <a:stCxn id="3" idx="1"/>
            <a:endCxn id="7" idx="3"/>
          </p:cNvCxnSpPr>
          <p:nvPr/>
        </p:nvCxnSpPr>
        <p:spPr>
          <a:xfrm rot="10800000" flipV="1">
            <a:off x="6248400" y="1028700"/>
            <a:ext cx="1752600" cy="1676400"/>
          </a:xfrm>
          <a:prstGeom prst="bent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sp>
        <p:nvSpPr>
          <p:cNvPr id="35" name="TextBox 34"/>
          <p:cNvSpPr txBox="1"/>
          <p:nvPr/>
        </p:nvSpPr>
        <p:spPr>
          <a:xfrm>
            <a:off x="838200" y="4191000"/>
            <a:ext cx="7086600" cy="2031325"/>
          </a:xfrm>
          <a:prstGeom prst="rect">
            <a:avLst/>
          </a:prstGeom>
          <a:noFill/>
        </p:spPr>
        <p:txBody>
          <a:bodyPr wrap="square" rtlCol="0">
            <a:spAutoFit/>
          </a:bodyPr>
          <a:lstStyle/>
          <a:p>
            <a:r>
              <a:rPr lang="en-US" dirty="0" smtClean="0"/>
              <a:t>A5820 Switch C is core.  Four blades on one Flex-10 means four direct access cables to A5820.  A5800 Switch second is 2</a:t>
            </a:r>
            <a:r>
              <a:rPr lang="en-US" baseline="30000" dirty="0" smtClean="0"/>
              <a:t>nd</a:t>
            </a:r>
            <a:r>
              <a:rPr lang="en-US" dirty="0" smtClean="0"/>
              <a:t> floor with 4 direct access cables to switch C.   A5800 switch 3</a:t>
            </a:r>
            <a:r>
              <a:rPr lang="en-US" baseline="30000" dirty="0" smtClean="0"/>
              <a:t>rd</a:t>
            </a:r>
            <a:r>
              <a:rPr lang="en-US" dirty="0" smtClean="0"/>
              <a:t> is 3</a:t>
            </a:r>
            <a:r>
              <a:rPr lang="en-US" baseline="30000" dirty="0" smtClean="0"/>
              <a:t>rd</a:t>
            </a:r>
            <a:r>
              <a:rPr lang="en-US" dirty="0" smtClean="0"/>
              <a:t> floor switch with fiber connections to 2</a:t>
            </a:r>
            <a:r>
              <a:rPr lang="en-US" baseline="30000" dirty="0" smtClean="0"/>
              <a:t>nd</a:t>
            </a:r>
            <a:r>
              <a:rPr lang="en-US" dirty="0" smtClean="0"/>
              <a:t> floor.   Add a 5</a:t>
            </a:r>
            <a:r>
              <a:rPr lang="en-US" baseline="30000" dirty="0" smtClean="0"/>
              <a:t>th</a:t>
            </a:r>
            <a:r>
              <a:rPr lang="en-US" dirty="0" smtClean="0"/>
              <a:t> blade, you would have 5 x10 Gbps from Flex-10 to switch C.   </a:t>
            </a:r>
          </a:p>
          <a:p>
            <a:endParaRPr lang="en-US" dirty="0" smtClean="0"/>
          </a:p>
          <a:p>
            <a:r>
              <a:rPr lang="en-US" dirty="0" smtClean="0"/>
              <a:t>Switch C is 24 x 10 Gbps ports.  We will be using 12 to start.   </a:t>
            </a:r>
            <a:endParaRPr lang="en-US" dirty="0"/>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304801"/>
            <a:ext cx="8610600" cy="4524315"/>
          </a:xfrm>
          <a:prstGeom prst="rect">
            <a:avLst/>
          </a:prstGeom>
        </p:spPr>
        <p:txBody>
          <a:bodyPr wrap="square">
            <a:spAutoFit/>
          </a:bodyPr>
          <a:lstStyle/>
          <a:p>
            <a:pPr lvl="1">
              <a:buFont typeface="Arial" pitchFamily="34" charset="0"/>
              <a:buChar char="•"/>
            </a:pPr>
            <a:endParaRPr lang="en-US" sz="1600" dirty="0" smtClean="0"/>
          </a:p>
          <a:p>
            <a:pPr>
              <a:buFont typeface="Arial" pitchFamily="34" charset="0"/>
              <a:buChar char="•"/>
            </a:pPr>
            <a:r>
              <a:rPr lang="en-US" sz="1600" dirty="0" smtClean="0"/>
              <a:t>Power</a:t>
            </a:r>
          </a:p>
          <a:p>
            <a:pPr lvl="1">
              <a:buFont typeface="Arial" pitchFamily="34" charset="0"/>
              <a:buChar char="•"/>
            </a:pPr>
            <a:r>
              <a:rPr lang="en-US" sz="1600" dirty="0" smtClean="0"/>
              <a:t>The Blade Center uses 7.2 kW of power for 16 Blades, Fabric switches, network switches, etc.</a:t>
            </a:r>
          </a:p>
          <a:p>
            <a:pPr lvl="2">
              <a:buFont typeface="Arial" pitchFamily="34" charset="0"/>
              <a:buChar char="•"/>
            </a:pPr>
            <a:r>
              <a:rPr lang="en-US" sz="1600" dirty="0" smtClean="0"/>
              <a:t>You don’t need a large UPS to have all your servers running.  UPS stays up longer on battery</a:t>
            </a:r>
          </a:p>
          <a:p>
            <a:pPr lvl="2"/>
            <a:endParaRPr lang="en-US" sz="1600" dirty="0" smtClean="0"/>
          </a:p>
          <a:p>
            <a:pPr>
              <a:buFont typeface="Arial" pitchFamily="34" charset="0"/>
              <a:buChar char="•"/>
            </a:pPr>
            <a:r>
              <a:rPr lang="en-US" sz="1600" dirty="0" smtClean="0"/>
              <a:t>Heat</a:t>
            </a:r>
          </a:p>
          <a:p>
            <a:pPr lvl="1">
              <a:buFont typeface="Arial" pitchFamily="34" charset="0"/>
              <a:buChar char="•"/>
            </a:pPr>
            <a:r>
              <a:rPr lang="en-US" sz="1600" dirty="0" smtClean="0"/>
              <a:t>Blade center will produce less heat than physical servers reducing electrical costs for the A/C units.</a:t>
            </a:r>
          </a:p>
          <a:p>
            <a:pPr lvl="1">
              <a:buFont typeface="Arial" pitchFamily="34" charset="0"/>
              <a:buChar char="•"/>
            </a:pPr>
            <a:endParaRPr lang="en-US" sz="1600" dirty="0" smtClean="0"/>
          </a:p>
          <a:p>
            <a:pPr marL="0" lvl="1">
              <a:buFont typeface="Arial" pitchFamily="34" charset="0"/>
              <a:buChar char="•"/>
            </a:pPr>
            <a:r>
              <a:rPr lang="en-US" sz="1600" dirty="0" smtClean="0"/>
              <a:t>Less cabling for a cleaner data rack.    </a:t>
            </a:r>
          </a:p>
          <a:p>
            <a:pPr marL="457200" lvl="2">
              <a:buFont typeface="Arial" pitchFamily="34" charset="0"/>
              <a:buChar char="•"/>
            </a:pPr>
            <a:r>
              <a:rPr lang="en-US" sz="1600" dirty="0" smtClean="0"/>
              <a:t>Each physical server needs 4 Gigabit network switch ports and cables to connect.</a:t>
            </a:r>
          </a:p>
          <a:p>
            <a:pPr marL="457200" lvl="2">
              <a:buFont typeface="Arial" pitchFamily="34" charset="0"/>
              <a:buChar char="•"/>
            </a:pPr>
            <a:r>
              <a:rPr lang="en-US" sz="1600" dirty="0" smtClean="0"/>
              <a:t>Blade Center uses 10 Gbps Flex-10 10 Gbps ports instead of 1 Gbps ports.  </a:t>
            </a:r>
          </a:p>
          <a:p>
            <a:pPr lvl="1"/>
            <a:endParaRPr lang="en-US" sz="1600" dirty="0" smtClean="0"/>
          </a:p>
          <a:p>
            <a:pPr>
              <a:buFont typeface="Arial" pitchFamily="34" charset="0"/>
              <a:buChar char="•"/>
            </a:pPr>
            <a:r>
              <a:rPr lang="en-US" sz="1600" dirty="0" smtClean="0"/>
              <a:t>The C7000 has benefits in performance, reliability, and a much cleaner look to the data center.   </a:t>
            </a:r>
          </a:p>
          <a:p>
            <a:pPr>
              <a:buFont typeface="Arial" pitchFamily="34" charset="0"/>
              <a:buChar char="•"/>
            </a:pPr>
            <a:endParaRPr lang="en-US" sz="1600" dirty="0" smtClean="0"/>
          </a:p>
          <a:p>
            <a:pPr>
              <a:buFont typeface="Arial" pitchFamily="34" charset="0"/>
              <a:buChar char="•"/>
            </a:pPr>
            <a:r>
              <a:rPr lang="en-US" sz="1600" dirty="0" smtClean="0"/>
              <a:t>CPU performance is greater in the C7000 because you can utilize all the cores </a:t>
            </a:r>
          </a:p>
          <a:p>
            <a:endParaRPr lang="en-US" sz="1600" dirty="0" smtClean="0"/>
          </a:p>
        </p:txBody>
      </p:sp>
      <p:sp>
        <p:nvSpPr>
          <p:cNvPr id="3" name="Slide Number Placeholder 2"/>
          <p:cNvSpPr>
            <a:spLocks noGrp="1"/>
          </p:cNvSpPr>
          <p:nvPr>
            <p:ph type="sldNum" sz="quarter" idx="12"/>
          </p:nvPr>
        </p:nvSpPr>
        <p:spPr/>
        <p:txBody>
          <a:bodyPr/>
          <a:lstStyle/>
          <a:p>
            <a:fld id="{9F8A41F9-5DEA-4ED6-9A0C-04B12AC1619E}" type="slidenum">
              <a:rPr lang="en-US" smtClean="0"/>
              <a:pPr/>
              <a:t>70</a:t>
            </a:fld>
            <a:endParaRPr lang="en-US" dirty="0"/>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81000" y="381000"/>
            <a:ext cx="8382000" cy="6986528"/>
          </a:xfrm>
          <a:prstGeom prst="rect">
            <a:avLst/>
          </a:prstGeom>
          <a:noFill/>
        </p:spPr>
        <p:txBody>
          <a:bodyPr wrap="square" rtlCol="0">
            <a:spAutoFit/>
          </a:bodyPr>
          <a:lstStyle/>
          <a:p>
            <a:r>
              <a:rPr lang="en-US" sz="1600" dirty="0" smtClean="0"/>
              <a:t>How many servers can a blade center run?  </a:t>
            </a:r>
          </a:p>
          <a:p>
            <a:endParaRPr lang="en-US" sz="1600" dirty="0" smtClean="0"/>
          </a:p>
          <a:p>
            <a:r>
              <a:rPr lang="en-US" sz="1600" dirty="0" smtClean="0"/>
              <a:t>Answer:  We will run every server in multiple virtual session load balanced between the blades.  As long as you have RAM available.  Upgrading to 64GB per blade would allow Exchange and SQL on the same blade.</a:t>
            </a:r>
          </a:p>
          <a:p>
            <a:endParaRPr lang="en-US" sz="1600" dirty="0" smtClean="0"/>
          </a:p>
          <a:p>
            <a:pPr>
              <a:buFont typeface="Arial" pitchFamily="34" charset="0"/>
              <a:buChar char="•"/>
            </a:pPr>
            <a:r>
              <a:rPr lang="en-US" sz="1600" dirty="0" smtClean="0"/>
              <a:t>Each blade can have a pair of 8 or 12 core CPUs and 128GB of RAM</a:t>
            </a:r>
          </a:p>
          <a:p>
            <a:pPr>
              <a:buFont typeface="Arial" pitchFamily="34" charset="0"/>
              <a:buChar char="•"/>
            </a:pPr>
            <a:endParaRPr lang="en-US" sz="1600" dirty="0" smtClean="0"/>
          </a:p>
          <a:p>
            <a:pPr>
              <a:buFont typeface="Arial" pitchFamily="34" charset="0"/>
              <a:buChar char="•"/>
            </a:pPr>
            <a:r>
              <a:rPr lang="en-US" sz="1600" dirty="0" smtClean="0"/>
              <a:t>The design used for this project is </a:t>
            </a:r>
          </a:p>
          <a:p>
            <a:pPr>
              <a:buFont typeface="Arial" pitchFamily="34" charset="0"/>
              <a:buChar char="•"/>
            </a:pPr>
            <a:r>
              <a:rPr lang="en-US" sz="1600" dirty="0" smtClean="0"/>
              <a:t>4 Blades, 2 tape blades, and 10 more slots to add blades in the future</a:t>
            </a:r>
          </a:p>
          <a:p>
            <a:pPr>
              <a:buFont typeface="Arial" pitchFamily="34" charset="0"/>
              <a:buChar char="•"/>
            </a:pPr>
            <a:endParaRPr lang="en-US" sz="1600" dirty="0" smtClean="0"/>
          </a:p>
          <a:p>
            <a:pPr>
              <a:buFont typeface="Arial" pitchFamily="34" charset="0"/>
              <a:buChar char="•"/>
            </a:pPr>
            <a:r>
              <a:rPr lang="en-US" sz="1600" dirty="0" smtClean="0"/>
              <a:t>16 cores per blade = 64 x 2.4 GHz CPU cores </a:t>
            </a:r>
          </a:p>
          <a:p>
            <a:pPr>
              <a:buFont typeface="Arial" pitchFamily="34" charset="0"/>
              <a:buChar char="•"/>
            </a:pPr>
            <a:r>
              <a:rPr lang="en-US" sz="1600" dirty="0" smtClean="0"/>
              <a:t>32GB of RAM per blade: 160GB of RAM</a:t>
            </a:r>
          </a:p>
          <a:p>
            <a:pPr>
              <a:buFont typeface="Arial" pitchFamily="34" charset="0"/>
              <a:buChar char="•"/>
            </a:pPr>
            <a:r>
              <a:rPr lang="en-US" sz="1600" dirty="0" smtClean="0"/>
              <a:t>2 x 10 Gbps network bandwidth per blade</a:t>
            </a:r>
          </a:p>
          <a:p>
            <a:pPr>
              <a:buFont typeface="Arial" pitchFamily="34" charset="0"/>
              <a:buChar char="•"/>
            </a:pPr>
            <a:r>
              <a:rPr lang="en-US" sz="1600" dirty="0" smtClean="0"/>
              <a:t>2 x 8 Gbps fabric (SAN) bandwidth per blade </a:t>
            </a:r>
          </a:p>
          <a:p>
            <a:pPr>
              <a:buFont typeface="Arial" pitchFamily="34" charset="0"/>
              <a:buChar char="•"/>
            </a:pPr>
            <a:endParaRPr lang="en-US" sz="1600" dirty="0" smtClean="0"/>
          </a:p>
          <a:p>
            <a:r>
              <a:rPr lang="en-US" sz="1600" dirty="0" smtClean="0"/>
              <a:t>VMware treats the blades like one massive server.  VMware sees: </a:t>
            </a:r>
          </a:p>
          <a:p>
            <a:r>
              <a:rPr lang="en-US" sz="1600" dirty="0" smtClean="0"/>
              <a:t>64 cores</a:t>
            </a:r>
          </a:p>
          <a:p>
            <a:r>
              <a:rPr lang="en-US" sz="1600" dirty="0" smtClean="0"/>
              <a:t>160 GB of RAM</a:t>
            </a:r>
          </a:p>
          <a:p>
            <a:r>
              <a:rPr lang="en-US" sz="1600" dirty="0" smtClean="0"/>
              <a:t>10 Gbps network bandwidth per blade, only one Flex-10 means 1 port active</a:t>
            </a:r>
          </a:p>
          <a:p>
            <a:r>
              <a:rPr lang="en-US" sz="1600" dirty="0" smtClean="0"/>
              <a:t>8 Gbps fabric bandwidth per blade, one the 4 Gbps pass through modules</a:t>
            </a:r>
          </a:p>
          <a:p>
            <a:endParaRPr lang="en-US" sz="1600" dirty="0" smtClean="0"/>
          </a:p>
          <a:p>
            <a:r>
              <a:rPr lang="en-US" sz="1600" dirty="0" smtClean="0"/>
              <a:t>We carve up all this for each server and application to use.</a:t>
            </a:r>
          </a:p>
          <a:p>
            <a:pPr lvl="1"/>
            <a:endParaRPr lang="en-US" sz="1600" dirty="0" smtClean="0"/>
          </a:p>
          <a:p>
            <a:pPr lvl="1">
              <a:buFont typeface="Arial" pitchFamily="34" charset="0"/>
              <a:buChar char="•"/>
            </a:pPr>
            <a:endParaRPr lang="en-US" sz="1600" dirty="0" smtClean="0"/>
          </a:p>
          <a:p>
            <a:pPr>
              <a:buFont typeface="Arial" pitchFamily="34" charset="0"/>
              <a:buChar char="•"/>
            </a:pPr>
            <a:endParaRPr lang="en-US" sz="1600" dirty="0" smtClean="0"/>
          </a:p>
          <a:p>
            <a:endParaRPr lang="en-US" sz="1600" dirty="0" smtClean="0"/>
          </a:p>
          <a:p>
            <a:endParaRPr lang="en-US" sz="1600" dirty="0"/>
          </a:p>
        </p:txBody>
      </p:sp>
      <p:sp>
        <p:nvSpPr>
          <p:cNvPr id="4" name="Slide Number Placeholder 3"/>
          <p:cNvSpPr>
            <a:spLocks noGrp="1"/>
          </p:cNvSpPr>
          <p:nvPr>
            <p:ph type="sldNum" sz="quarter" idx="12"/>
          </p:nvPr>
        </p:nvSpPr>
        <p:spPr/>
        <p:txBody>
          <a:bodyPr/>
          <a:lstStyle/>
          <a:p>
            <a:fld id="{9F8A41F9-5DEA-4ED6-9A0C-04B12AC1619E}" type="slidenum">
              <a:rPr lang="en-US" smtClean="0"/>
              <a:pPr/>
              <a:t>71</a:t>
            </a:fld>
            <a:endParaRPr lang="en-US" dirty="0"/>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9600" y="533400"/>
            <a:ext cx="8077200" cy="6001643"/>
          </a:xfrm>
          <a:prstGeom prst="rect">
            <a:avLst/>
          </a:prstGeom>
          <a:noFill/>
        </p:spPr>
        <p:txBody>
          <a:bodyPr wrap="square" rtlCol="0">
            <a:spAutoFit/>
          </a:bodyPr>
          <a:lstStyle/>
          <a:p>
            <a:pPr>
              <a:buFont typeface="Arial" pitchFamily="34" charset="0"/>
              <a:buChar char="•"/>
            </a:pPr>
            <a:r>
              <a:rPr lang="en-US" sz="1600" dirty="0" smtClean="0"/>
              <a:t>Instead of replacing a server box in the future, you upgrade blades and can add more blades and tape drives.   You can replace with faster blades or just add new faster blades to the C7000.   </a:t>
            </a:r>
          </a:p>
          <a:p>
            <a:pPr>
              <a:buFont typeface="Arial" pitchFamily="34" charset="0"/>
              <a:buChar char="•"/>
            </a:pPr>
            <a:endParaRPr lang="en-US" sz="1600" dirty="0" smtClean="0"/>
          </a:p>
          <a:p>
            <a:pPr>
              <a:buFont typeface="Arial" pitchFamily="34" charset="0"/>
              <a:buChar char="•"/>
            </a:pPr>
            <a:r>
              <a:rPr lang="en-US" sz="1600" dirty="0" smtClean="0"/>
              <a:t>Upgrade each blade from pair of 8 core CPUs to 12 core CPUs</a:t>
            </a:r>
          </a:p>
          <a:p>
            <a:pPr>
              <a:buFont typeface="Arial" pitchFamily="34" charset="0"/>
              <a:buChar char="•"/>
            </a:pPr>
            <a:r>
              <a:rPr lang="en-US" sz="1600" dirty="0" smtClean="0"/>
              <a:t>Upgrade RAM to 128GB per blade</a:t>
            </a:r>
          </a:p>
          <a:p>
            <a:pPr>
              <a:buFont typeface="Arial" pitchFamily="34" charset="0"/>
              <a:buChar char="•"/>
            </a:pPr>
            <a:r>
              <a:rPr lang="en-US" sz="1600" dirty="0" smtClean="0"/>
              <a:t>Add tape blades for faster and larger backup capacity</a:t>
            </a:r>
          </a:p>
          <a:p>
            <a:pPr>
              <a:buFont typeface="Arial" pitchFamily="34" charset="0"/>
              <a:buChar char="•"/>
            </a:pPr>
            <a:r>
              <a:rPr lang="en-US" sz="1600" dirty="0" smtClean="0"/>
              <a:t>Fax server solution will run virtual on Fax over IP to a network fax appliance.</a:t>
            </a:r>
          </a:p>
          <a:p>
            <a:pPr>
              <a:buFont typeface="Arial" pitchFamily="34" charset="0"/>
              <a:buChar char="•"/>
            </a:pPr>
            <a:endParaRPr lang="en-US" sz="1600" dirty="0" smtClean="0"/>
          </a:p>
          <a:p>
            <a:pPr>
              <a:buFont typeface="Arial" pitchFamily="34" charset="0"/>
              <a:buChar char="•"/>
            </a:pPr>
            <a:r>
              <a:rPr lang="en-US" sz="1600" dirty="0" smtClean="0"/>
              <a:t>Years from now, you might want to replace the blades that handle new CPU series.  10+ years out.  </a:t>
            </a:r>
          </a:p>
          <a:p>
            <a:pPr>
              <a:buFont typeface="Arial" pitchFamily="34" charset="0"/>
              <a:buChar char="•"/>
            </a:pPr>
            <a:endParaRPr lang="en-US" sz="1600" dirty="0"/>
          </a:p>
          <a:p>
            <a:pPr>
              <a:buFont typeface="Arial" pitchFamily="34" charset="0"/>
              <a:buChar char="•"/>
            </a:pPr>
            <a:r>
              <a:rPr lang="en-US" sz="1600" dirty="0" smtClean="0"/>
              <a:t>Currently, you remove the HBAs from the physical server and swap out the box for a new one.   With a blade, you just add a new blade or replace a blade.  You configure VMware to take the new hardware and assign it to the virtual server environment.  Dispose of a server box.  </a:t>
            </a:r>
          </a:p>
          <a:p>
            <a:pPr>
              <a:buFont typeface="Arial" pitchFamily="34" charset="0"/>
              <a:buChar char="•"/>
            </a:pPr>
            <a:endParaRPr lang="en-US" sz="1600" dirty="0" smtClean="0"/>
          </a:p>
          <a:p>
            <a:pPr>
              <a:buFont typeface="Arial" pitchFamily="34" charset="0"/>
              <a:buChar char="•"/>
            </a:pPr>
            <a:r>
              <a:rPr lang="en-US" sz="1600" dirty="0" smtClean="0"/>
              <a:t>C7000:</a:t>
            </a:r>
          </a:p>
          <a:p>
            <a:pPr lvl="1">
              <a:buFont typeface="Arial" pitchFamily="34" charset="0"/>
              <a:buChar char="•"/>
            </a:pPr>
            <a:r>
              <a:rPr lang="en-US" sz="1600" dirty="0" smtClean="0"/>
              <a:t>Upgrade the CPUs</a:t>
            </a:r>
          </a:p>
          <a:p>
            <a:pPr lvl="2">
              <a:buFont typeface="Arial" pitchFamily="34" charset="0"/>
              <a:buChar char="•"/>
            </a:pPr>
            <a:r>
              <a:rPr lang="en-US" sz="1600" dirty="0" smtClean="0"/>
              <a:t>We could just replace the 8 core CPUs with 12 core CPUs</a:t>
            </a:r>
          </a:p>
          <a:p>
            <a:pPr lvl="2">
              <a:buFont typeface="Arial" pitchFamily="34" charset="0"/>
              <a:buChar char="•"/>
            </a:pPr>
            <a:r>
              <a:rPr lang="en-US" sz="1600" dirty="0" smtClean="0"/>
              <a:t>Put in faster CPUs</a:t>
            </a:r>
          </a:p>
          <a:p>
            <a:pPr lvl="1">
              <a:buFont typeface="Arial" pitchFamily="34" charset="0"/>
              <a:buChar char="•"/>
            </a:pPr>
            <a:r>
              <a:rPr lang="en-US" sz="1600" dirty="0" smtClean="0"/>
              <a:t>Add RAM</a:t>
            </a:r>
          </a:p>
          <a:p>
            <a:pPr lvl="1">
              <a:buFont typeface="Arial" pitchFamily="34" charset="0"/>
              <a:buChar char="•"/>
            </a:pPr>
            <a:r>
              <a:rPr lang="en-US" sz="1600" dirty="0" smtClean="0"/>
              <a:t>Add a new blade</a:t>
            </a:r>
          </a:p>
          <a:p>
            <a:pPr lvl="2">
              <a:buFont typeface="Arial" pitchFamily="34" charset="0"/>
              <a:buChar char="•"/>
            </a:pPr>
            <a:r>
              <a:rPr lang="en-US" sz="1600" dirty="0" smtClean="0"/>
              <a:t>Add 12 x 8 GB (96GB) of RAM</a:t>
            </a:r>
          </a:p>
          <a:p>
            <a:pPr lvl="2">
              <a:buFont typeface="Arial" pitchFamily="34" charset="0"/>
              <a:buChar char="•"/>
            </a:pPr>
            <a:r>
              <a:rPr lang="en-US" sz="1600" dirty="0" smtClean="0"/>
              <a:t>Add another fabric or network data port to a blade for faster bandwidth</a:t>
            </a:r>
          </a:p>
          <a:p>
            <a:pPr>
              <a:buFont typeface="Arial" pitchFamily="34" charset="0"/>
              <a:buChar char="•"/>
            </a:pPr>
            <a:endParaRPr lang="en-US" sz="1600" dirty="0"/>
          </a:p>
        </p:txBody>
      </p:sp>
      <p:sp>
        <p:nvSpPr>
          <p:cNvPr id="3" name="Slide Number Placeholder 2"/>
          <p:cNvSpPr>
            <a:spLocks noGrp="1"/>
          </p:cNvSpPr>
          <p:nvPr>
            <p:ph type="sldNum" sz="quarter" idx="12"/>
          </p:nvPr>
        </p:nvSpPr>
        <p:spPr/>
        <p:txBody>
          <a:bodyPr/>
          <a:lstStyle/>
          <a:p>
            <a:fld id="{9F8A41F9-5DEA-4ED6-9A0C-04B12AC1619E}" type="slidenum">
              <a:rPr lang="en-US" smtClean="0"/>
              <a:pPr/>
              <a:t>72</a:t>
            </a:fld>
            <a:endParaRPr lang="en-US" dirty="0"/>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1447800"/>
            <a:ext cx="8686800" cy="4770537"/>
          </a:xfrm>
          <a:prstGeom prst="rect">
            <a:avLst/>
          </a:prstGeom>
          <a:noFill/>
        </p:spPr>
        <p:txBody>
          <a:bodyPr wrap="square" rtlCol="0">
            <a:spAutoFit/>
          </a:bodyPr>
          <a:lstStyle/>
          <a:p>
            <a:pPr algn="ctr"/>
            <a:r>
              <a:rPr lang="en-US" sz="1600" dirty="0" smtClean="0"/>
              <a:t>HP C7000 Blade Center</a:t>
            </a:r>
          </a:p>
          <a:p>
            <a:pPr algn="ctr"/>
            <a:endParaRPr lang="en-US" sz="1600" dirty="0"/>
          </a:p>
          <a:p>
            <a:pPr>
              <a:buFont typeface="Arial" pitchFamily="34" charset="0"/>
              <a:buChar char="•"/>
            </a:pPr>
            <a:r>
              <a:rPr lang="en-US" sz="1600" dirty="0" smtClean="0"/>
              <a:t>Next page is a simple drawing of front and back of the blade center</a:t>
            </a:r>
          </a:p>
          <a:p>
            <a:pPr>
              <a:buFont typeface="Arial" pitchFamily="34" charset="0"/>
              <a:buChar char="•"/>
            </a:pPr>
            <a:r>
              <a:rPr lang="en-US" sz="1600" dirty="0" smtClean="0"/>
              <a:t>Front: Blades and power supplies</a:t>
            </a:r>
          </a:p>
          <a:p>
            <a:pPr>
              <a:buFont typeface="Arial" pitchFamily="34" charset="0"/>
              <a:buChar char="•"/>
            </a:pPr>
            <a:r>
              <a:rPr lang="en-US" sz="1600" dirty="0" smtClean="0"/>
              <a:t>Back: Interconnect bays</a:t>
            </a:r>
          </a:p>
          <a:p>
            <a:pPr>
              <a:buFont typeface="Arial" pitchFamily="34" charset="0"/>
              <a:buChar char="•"/>
            </a:pPr>
            <a:endParaRPr lang="en-US" sz="1600" dirty="0"/>
          </a:p>
          <a:p>
            <a:pPr>
              <a:buFont typeface="Arial" pitchFamily="34" charset="0"/>
              <a:buChar char="•"/>
            </a:pPr>
            <a:r>
              <a:rPr lang="en-US" sz="1600" dirty="0" smtClean="0"/>
              <a:t>C7000 has </a:t>
            </a:r>
          </a:p>
          <a:p>
            <a:pPr lvl="1">
              <a:buFont typeface="Arial" pitchFamily="34" charset="0"/>
              <a:buChar char="•"/>
            </a:pPr>
            <a:r>
              <a:rPr lang="en-US" sz="1600" dirty="0"/>
              <a:t> </a:t>
            </a:r>
            <a:r>
              <a:rPr lang="en-US" sz="1600" dirty="0" smtClean="0"/>
              <a:t>16 half height blade slots</a:t>
            </a:r>
          </a:p>
          <a:p>
            <a:pPr lvl="1">
              <a:buFont typeface="Arial" pitchFamily="34" charset="0"/>
              <a:buChar char="•"/>
            </a:pPr>
            <a:r>
              <a:rPr lang="en-US" sz="1600" dirty="0" smtClean="0"/>
              <a:t> eight interconnect bays for more redundant components</a:t>
            </a:r>
          </a:p>
          <a:p>
            <a:pPr lvl="1">
              <a:buFont typeface="Arial" pitchFamily="34" charset="0"/>
              <a:buChar char="•"/>
            </a:pPr>
            <a:endParaRPr lang="en-US" sz="1600" dirty="0"/>
          </a:p>
          <a:p>
            <a:pPr>
              <a:buFont typeface="Arial" pitchFamily="34" charset="0"/>
              <a:buChar char="•"/>
            </a:pPr>
            <a:r>
              <a:rPr lang="en-US" sz="1600" dirty="0" smtClean="0"/>
              <a:t>C3000 has</a:t>
            </a:r>
          </a:p>
          <a:p>
            <a:pPr lvl="1">
              <a:buFont typeface="Arial" pitchFamily="34" charset="0"/>
              <a:buChar char="•"/>
            </a:pPr>
            <a:r>
              <a:rPr lang="en-US" sz="1600" dirty="0" smtClean="0"/>
              <a:t> Eight half height blade slots</a:t>
            </a:r>
          </a:p>
          <a:p>
            <a:pPr lvl="1">
              <a:buFont typeface="Arial" pitchFamily="34" charset="0"/>
              <a:buChar char="•"/>
            </a:pPr>
            <a:r>
              <a:rPr lang="en-US" sz="1600" dirty="0" smtClean="0"/>
              <a:t>  Four interconnect bays for more redundant components</a:t>
            </a:r>
          </a:p>
          <a:p>
            <a:pPr>
              <a:buFont typeface="Arial" pitchFamily="34" charset="0"/>
              <a:buChar char="•"/>
            </a:pPr>
            <a:endParaRPr lang="en-US" sz="1600" dirty="0" smtClean="0"/>
          </a:p>
          <a:p>
            <a:pPr>
              <a:buFont typeface="Arial" pitchFamily="34" charset="0"/>
              <a:buChar char="•"/>
            </a:pPr>
            <a:r>
              <a:rPr lang="en-US" sz="1600" dirty="0" smtClean="0"/>
              <a:t>HP recommended the C7000 for future expansion for interconnect modules to SAN and network (LAN).</a:t>
            </a:r>
          </a:p>
          <a:p>
            <a:pPr lvl="1">
              <a:buFont typeface="Arial" pitchFamily="34" charset="0"/>
              <a:buChar char="•"/>
            </a:pPr>
            <a:endParaRPr lang="en-US" sz="1600" dirty="0" smtClean="0"/>
          </a:p>
          <a:p>
            <a:pPr algn="ctr"/>
            <a:endParaRPr lang="en-US" sz="1600" dirty="0"/>
          </a:p>
          <a:p>
            <a:endParaRPr lang="en-US" sz="1600" dirty="0"/>
          </a:p>
        </p:txBody>
      </p:sp>
      <p:sp>
        <p:nvSpPr>
          <p:cNvPr id="3" name="Slide Number Placeholder 2"/>
          <p:cNvSpPr>
            <a:spLocks noGrp="1"/>
          </p:cNvSpPr>
          <p:nvPr>
            <p:ph type="sldNum" sz="quarter" idx="12"/>
          </p:nvPr>
        </p:nvSpPr>
        <p:spPr/>
        <p:txBody>
          <a:bodyPr/>
          <a:lstStyle/>
          <a:p>
            <a:fld id="{9F8A41F9-5DEA-4ED6-9A0C-04B12AC1619E}" type="slidenum">
              <a:rPr lang="en-US" smtClean="0"/>
              <a:pPr/>
              <a:t>73</a:t>
            </a:fld>
            <a:endParaRPr lang="en-US" dirty="0"/>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Table 7"/>
          <p:cNvGraphicFramePr>
            <a:graphicFrameLocks noGrp="1"/>
          </p:cNvGraphicFramePr>
          <p:nvPr/>
        </p:nvGraphicFramePr>
        <p:xfrm>
          <a:off x="-4" y="1397000"/>
          <a:ext cx="8991608" cy="1112520"/>
        </p:xfrm>
        <a:graphic>
          <a:graphicData uri="http://schemas.openxmlformats.org/drawingml/2006/table">
            <a:tbl>
              <a:tblPr>
                <a:tableStyleId>{5C22544A-7EE6-4342-B048-85BDC9FD1C3A}</a:tableStyleId>
              </a:tblPr>
              <a:tblGrid>
                <a:gridCol w="1123951"/>
                <a:gridCol w="1123951"/>
                <a:gridCol w="1123951"/>
                <a:gridCol w="1123951"/>
                <a:gridCol w="1123951"/>
                <a:gridCol w="1123951"/>
                <a:gridCol w="1123951"/>
                <a:gridCol w="1123951"/>
              </a:tblGrid>
              <a:tr h="370840">
                <a:tc>
                  <a:txBody>
                    <a:bodyPr/>
                    <a:lstStyle/>
                    <a:p>
                      <a:r>
                        <a:rPr lang="en-US" dirty="0" smtClean="0"/>
                        <a:t>BLADE</a:t>
                      </a:r>
                      <a:r>
                        <a:rPr lang="en-US" baseline="0" dirty="0" smtClean="0"/>
                        <a:t> A</a:t>
                      </a:r>
                      <a:endParaRPr lang="en-US" dirty="0"/>
                    </a:p>
                  </a:txBody>
                  <a:tcPr>
                    <a:solidFill>
                      <a:srgbClr val="FFC000"/>
                    </a:solidFill>
                  </a:tcPr>
                </a:tc>
                <a:tc>
                  <a:txBody>
                    <a:bodyPr/>
                    <a:lstStyle/>
                    <a:p>
                      <a:r>
                        <a:rPr lang="en-US" dirty="0" smtClean="0"/>
                        <a:t>BLADE</a:t>
                      </a:r>
                      <a:r>
                        <a:rPr lang="en-US" baseline="0" dirty="0" smtClean="0"/>
                        <a:t> B</a:t>
                      </a:r>
                      <a:endParaRPr lang="en-US" dirty="0"/>
                    </a:p>
                  </a:txBody>
                  <a:tcPr>
                    <a:solidFill>
                      <a:srgbClr val="FFC000"/>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BLADE</a:t>
                      </a:r>
                      <a:r>
                        <a:rPr lang="en-US" baseline="0" dirty="0" smtClean="0"/>
                        <a:t> C</a:t>
                      </a:r>
                      <a:endParaRPr lang="en-US" dirty="0"/>
                    </a:p>
                  </a:txBody>
                  <a:tcPr>
                    <a:solidFill>
                      <a:srgbClr val="FFFF00"/>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BLADE</a:t>
                      </a:r>
                      <a:r>
                        <a:rPr lang="en-US" baseline="0" dirty="0" smtClean="0"/>
                        <a:t> D</a:t>
                      </a:r>
                      <a:endParaRPr lang="en-US" dirty="0"/>
                    </a:p>
                  </a:txBody>
                  <a:tcPr>
                    <a:solidFill>
                      <a:srgbClr val="FFFF00"/>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EMPTY</a:t>
                      </a:r>
                      <a:endParaRPr lang="en-US" dirty="0"/>
                    </a:p>
                  </a:txBody>
                  <a:tcPr>
                    <a:solidFill>
                      <a:srgbClr val="00B050"/>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EMPTY</a:t>
                      </a:r>
                      <a:endParaRPr lang="en-US" dirty="0"/>
                    </a:p>
                  </a:txBody>
                  <a:tcPr>
                    <a:solidFill>
                      <a:srgbClr val="00B050"/>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EMPTY</a:t>
                      </a:r>
                      <a:endParaRPr lang="en-US" dirty="0"/>
                    </a:p>
                  </a:txBody>
                  <a:tcPr>
                    <a:solidFill>
                      <a:srgbClr val="00B0F0"/>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EMPTY</a:t>
                      </a:r>
                      <a:endParaRPr lang="en-US" dirty="0"/>
                    </a:p>
                  </a:txBody>
                  <a:tcPr>
                    <a:solidFill>
                      <a:srgbClr val="00B0F0"/>
                    </a:solidFill>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EMPTY</a:t>
                      </a:r>
                      <a:endParaRPr lang="en-US" dirty="0"/>
                    </a:p>
                  </a:txBody>
                  <a:tcPr>
                    <a:solidFill>
                      <a:srgbClr val="FFC000"/>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EMPTY</a:t>
                      </a:r>
                      <a:endParaRPr lang="en-US" dirty="0"/>
                    </a:p>
                  </a:txBody>
                  <a:tcPr>
                    <a:solidFill>
                      <a:srgbClr val="FFC000"/>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EMPTY</a:t>
                      </a:r>
                      <a:endParaRPr lang="en-US" dirty="0"/>
                    </a:p>
                  </a:txBody>
                  <a:tcPr>
                    <a:solidFill>
                      <a:srgbClr val="FFFF00"/>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EMPTY</a:t>
                      </a:r>
                      <a:endParaRPr lang="en-US" dirty="0"/>
                    </a:p>
                  </a:txBody>
                  <a:tcPr>
                    <a:solidFill>
                      <a:srgbClr val="FFFF00"/>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EMPTY</a:t>
                      </a:r>
                      <a:endParaRPr lang="en-US" dirty="0"/>
                    </a:p>
                  </a:txBody>
                  <a:tcPr>
                    <a:solidFill>
                      <a:srgbClr val="00B050"/>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EMPTY</a:t>
                      </a:r>
                      <a:endParaRPr lang="en-US" dirty="0"/>
                    </a:p>
                  </a:txBody>
                  <a:tcPr>
                    <a:solidFill>
                      <a:srgbClr val="00B050"/>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EMPTY</a:t>
                      </a:r>
                      <a:endParaRPr lang="en-US" dirty="0"/>
                    </a:p>
                  </a:txBody>
                  <a:tcPr>
                    <a:solidFill>
                      <a:srgbClr val="00B0F0"/>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EMPTY</a:t>
                      </a:r>
                      <a:endParaRPr lang="en-US" dirty="0"/>
                    </a:p>
                  </a:txBody>
                  <a:tcPr>
                    <a:solidFill>
                      <a:srgbClr val="00B0F0"/>
                    </a:solidFill>
                  </a:tcPr>
                </a:tc>
              </a:tr>
              <a:tr h="370840">
                <a:tc>
                  <a:txBody>
                    <a:bodyPr/>
                    <a:lstStyle/>
                    <a:p>
                      <a:r>
                        <a:rPr lang="en-US" dirty="0" smtClean="0"/>
                        <a:t>XXXXXX</a:t>
                      </a:r>
                      <a:endParaRPr lang="en-US" dirty="0"/>
                    </a:p>
                  </a:txBody>
                  <a:tcPr/>
                </a:tc>
                <a:tc>
                  <a:txBody>
                    <a:bodyPr/>
                    <a:lstStyle/>
                    <a:p>
                      <a:r>
                        <a:rPr lang="en-US" dirty="0" smtClean="0"/>
                        <a:t>PWR1</a:t>
                      </a:r>
                      <a:endParaRPr lang="en-US" dirty="0"/>
                    </a:p>
                  </a:txBody>
                  <a:tcPr/>
                </a:tc>
                <a:tc>
                  <a:txBody>
                    <a:bodyPr/>
                    <a:lstStyle/>
                    <a:p>
                      <a:r>
                        <a:rPr lang="en-US" dirty="0" smtClean="0"/>
                        <a:t>PWR2</a:t>
                      </a:r>
                      <a:endParaRPr lang="en-US" dirty="0"/>
                    </a:p>
                  </a:txBody>
                  <a:tcPr/>
                </a:tc>
                <a:tc>
                  <a:txBody>
                    <a:bodyPr/>
                    <a:lstStyle/>
                    <a:p>
                      <a:r>
                        <a:rPr lang="en-US" dirty="0" smtClean="0"/>
                        <a:t>PWR3</a:t>
                      </a:r>
                      <a:endParaRPr lang="en-US" dirty="0"/>
                    </a:p>
                  </a:txBody>
                  <a:tcPr/>
                </a:tc>
                <a:tc>
                  <a:txBody>
                    <a:bodyPr/>
                    <a:lstStyle/>
                    <a:p>
                      <a:r>
                        <a:rPr lang="en-US" dirty="0" smtClean="0"/>
                        <a:t>PWR4</a:t>
                      </a:r>
                      <a:endParaRPr lang="en-US" dirty="0"/>
                    </a:p>
                  </a:txBody>
                  <a:tcPr/>
                </a:tc>
                <a:tc>
                  <a:txBody>
                    <a:bodyPr/>
                    <a:lstStyle/>
                    <a:p>
                      <a:r>
                        <a:rPr lang="en-US" dirty="0" smtClean="0"/>
                        <a:t>PWR5</a:t>
                      </a:r>
                      <a:endParaRPr lang="en-US" dirty="0"/>
                    </a:p>
                  </a:txBody>
                  <a:tcPr/>
                </a:tc>
                <a:tc>
                  <a:txBody>
                    <a:bodyPr/>
                    <a:lstStyle/>
                    <a:p>
                      <a:r>
                        <a:rPr lang="en-US" dirty="0" smtClean="0"/>
                        <a:t>PWR6</a:t>
                      </a:r>
                      <a:endParaRPr lang="en-US" dirty="0"/>
                    </a:p>
                  </a:txBody>
                  <a:tcPr/>
                </a:tc>
                <a:tc>
                  <a:txBody>
                    <a:bodyPr/>
                    <a:lstStyle/>
                    <a:p>
                      <a:r>
                        <a:rPr lang="en-US" dirty="0" smtClean="0"/>
                        <a:t>XXXXX</a:t>
                      </a:r>
                      <a:endParaRPr lang="en-US" dirty="0"/>
                    </a:p>
                  </a:txBody>
                  <a:tcPr/>
                </a:tc>
              </a:tr>
            </a:tbl>
          </a:graphicData>
        </a:graphic>
      </p:graphicFrame>
      <p:sp>
        <p:nvSpPr>
          <p:cNvPr id="11" name="TextBox 10"/>
          <p:cNvSpPr txBox="1"/>
          <p:nvPr/>
        </p:nvSpPr>
        <p:spPr>
          <a:xfrm>
            <a:off x="3733800" y="838200"/>
            <a:ext cx="1600200" cy="369332"/>
          </a:xfrm>
          <a:prstGeom prst="rect">
            <a:avLst/>
          </a:prstGeom>
          <a:noFill/>
        </p:spPr>
        <p:txBody>
          <a:bodyPr wrap="square" rtlCol="0">
            <a:spAutoFit/>
          </a:bodyPr>
          <a:lstStyle/>
          <a:p>
            <a:pPr algn="ctr"/>
            <a:r>
              <a:rPr lang="en-US" dirty="0" smtClean="0"/>
              <a:t>Front of C7000</a:t>
            </a:r>
            <a:endParaRPr lang="en-US" dirty="0"/>
          </a:p>
        </p:txBody>
      </p:sp>
      <p:sp>
        <p:nvSpPr>
          <p:cNvPr id="12" name="TextBox 11"/>
          <p:cNvSpPr txBox="1"/>
          <p:nvPr/>
        </p:nvSpPr>
        <p:spPr>
          <a:xfrm>
            <a:off x="3200400" y="2971800"/>
            <a:ext cx="2895600" cy="646331"/>
          </a:xfrm>
          <a:prstGeom prst="rect">
            <a:avLst/>
          </a:prstGeom>
          <a:noFill/>
        </p:spPr>
        <p:txBody>
          <a:bodyPr wrap="square" rtlCol="0">
            <a:spAutoFit/>
          </a:bodyPr>
          <a:lstStyle/>
          <a:p>
            <a:pPr algn="ctr"/>
            <a:r>
              <a:rPr lang="en-US" dirty="0" smtClean="0"/>
              <a:t>Back: Interconnect bays</a:t>
            </a:r>
          </a:p>
          <a:p>
            <a:pPr algn="ctr"/>
            <a:endParaRPr lang="en-US" dirty="0"/>
          </a:p>
        </p:txBody>
      </p:sp>
      <p:graphicFrame>
        <p:nvGraphicFramePr>
          <p:cNvPr id="14" name="Table 13"/>
          <p:cNvGraphicFramePr>
            <a:graphicFrameLocks noGrp="1"/>
          </p:cNvGraphicFramePr>
          <p:nvPr/>
        </p:nvGraphicFramePr>
        <p:xfrm>
          <a:off x="1600199" y="3581400"/>
          <a:ext cx="6019801" cy="1676400"/>
        </p:xfrm>
        <a:graphic>
          <a:graphicData uri="http://schemas.openxmlformats.org/drawingml/2006/table">
            <a:tbl>
              <a:tblPr>
                <a:tableStyleId>{5C22544A-7EE6-4342-B048-85BDC9FD1C3A}</a:tableStyleId>
              </a:tblPr>
              <a:tblGrid>
                <a:gridCol w="3085148"/>
                <a:gridCol w="2934653"/>
              </a:tblGrid>
              <a:tr h="419100">
                <a:tc>
                  <a:txBody>
                    <a:bodyPr/>
                    <a:lstStyle/>
                    <a:p>
                      <a:pPr algn="ctr"/>
                      <a:r>
                        <a:rPr lang="en-US" dirty="0" smtClean="0"/>
                        <a:t>FLEX-10</a:t>
                      </a:r>
                      <a:endParaRPr lang="en-US" dirty="0"/>
                    </a:p>
                  </a:txBody>
                  <a:tcPr/>
                </a:tc>
                <a:tc>
                  <a:txBody>
                    <a:bodyPr/>
                    <a:lstStyle/>
                    <a:p>
                      <a:pPr algn="ctr"/>
                      <a:r>
                        <a:rPr lang="en-US" dirty="0" smtClean="0"/>
                        <a:t>Future</a:t>
                      </a:r>
                      <a:r>
                        <a:rPr lang="en-US" baseline="0" dirty="0" smtClean="0"/>
                        <a:t> Flex-10</a:t>
                      </a:r>
                      <a:endParaRPr lang="en-US" dirty="0"/>
                    </a:p>
                  </a:txBody>
                  <a:tcPr/>
                </a:tc>
              </a:tr>
              <a:tr h="419100">
                <a:tc>
                  <a:txBody>
                    <a:bodyPr/>
                    <a:lstStyle/>
                    <a:p>
                      <a:pPr algn="ctr"/>
                      <a:r>
                        <a:rPr lang="en-US" dirty="0" smtClean="0"/>
                        <a:t>Brocade</a:t>
                      </a:r>
                      <a:endParaRPr lang="en-US" dirty="0"/>
                    </a:p>
                  </a:txBody>
                  <a:tcPr/>
                </a:tc>
                <a:tc>
                  <a:txBody>
                    <a:bodyPr/>
                    <a:lstStyle/>
                    <a:p>
                      <a:pPr algn="ctr"/>
                      <a:r>
                        <a:rPr lang="en-US" dirty="0" smtClean="0"/>
                        <a:t>Brocade</a:t>
                      </a:r>
                      <a:endParaRPr lang="en-US" dirty="0"/>
                    </a:p>
                  </a:txBody>
                  <a:tcPr/>
                </a:tc>
              </a:tr>
              <a:tr h="419100">
                <a:tc>
                  <a:txBody>
                    <a:bodyPr/>
                    <a:lstStyle/>
                    <a:p>
                      <a:pPr algn="ctr"/>
                      <a:r>
                        <a:rPr lang="en-US" dirty="0" smtClean="0"/>
                        <a:t>5</a:t>
                      </a:r>
                      <a:endParaRPr lang="en-US" dirty="0"/>
                    </a:p>
                  </a:txBody>
                  <a:tcPr/>
                </a:tc>
                <a:tc>
                  <a:txBody>
                    <a:bodyPr/>
                    <a:lstStyle/>
                    <a:p>
                      <a:pPr algn="ctr"/>
                      <a:r>
                        <a:rPr lang="en-US" dirty="0" smtClean="0"/>
                        <a:t>6</a:t>
                      </a:r>
                      <a:endParaRPr lang="en-US" dirty="0"/>
                    </a:p>
                  </a:txBody>
                  <a:tcPr/>
                </a:tc>
              </a:tr>
              <a:tr h="419100">
                <a:tc>
                  <a:txBody>
                    <a:bodyPr/>
                    <a:lstStyle/>
                    <a:p>
                      <a:pPr algn="ctr"/>
                      <a:r>
                        <a:rPr lang="en-US" dirty="0" smtClean="0"/>
                        <a:t>7</a:t>
                      </a:r>
                      <a:endParaRPr lang="en-US" dirty="0"/>
                    </a:p>
                  </a:txBody>
                  <a:tcPr/>
                </a:tc>
                <a:tc>
                  <a:txBody>
                    <a:bodyPr/>
                    <a:lstStyle/>
                    <a:p>
                      <a:pPr algn="ctr"/>
                      <a:r>
                        <a:rPr lang="en-US" dirty="0" smtClean="0"/>
                        <a:t>8</a:t>
                      </a:r>
                      <a:endParaRPr lang="en-US" dirty="0"/>
                    </a:p>
                  </a:txBody>
                  <a:tcPr/>
                </a:tc>
              </a:tr>
            </a:tbl>
          </a:graphicData>
        </a:graphic>
      </p:graphicFrame>
      <p:sp>
        <p:nvSpPr>
          <p:cNvPr id="16" name="TextBox 15"/>
          <p:cNvSpPr txBox="1"/>
          <p:nvPr/>
        </p:nvSpPr>
        <p:spPr>
          <a:xfrm>
            <a:off x="533400" y="5562600"/>
            <a:ext cx="8382000" cy="923330"/>
          </a:xfrm>
          <a:prstGeom prst="rect">
            <a:avLst/>
          </a:prstGeom>
          <a:noFill/>
        </p:spPr>
        <p:txBody>
          <a:bodyPr wrap="square" rtlCol="0">
            <a:spAutoFit/>
          </a:bodyPr>
          <a:lstStyle/>
          <a:p>
            <a:r>
              <a:rPr lang="en-US" baseline="0" dirty="0" smtClean="0"/>
              <a:t>We have 6 power supplies.   </a:t>
            </a:r>
            <a:r>
              <a:rPr lang="en-US" dirty="0" smtClean="0"/>
              <a:t>one</a:t>
            </a:r>
            <a:r>
              <a:rPr lang="en-US" baseline="0" dirty="0" smtClean="0"/>
              <a:t> Flex-10 Eight port network adapters from C7000 to network. </a:t>
            </a:r>
          </a:p>
          <a:p>
            <a:endParaRPr lang="en-US" dirty="0"/>
          </a:p>
        </p:txBody>
      </p:sp>
      <p:sp>
        <p:nvSpPr>
          <p:cNvPr id="7" name="Slide Number Placeholder 6"/>
          <p:cNvSpPr>
            <a:spLocks noGrp="1"/>
          </p:cNvSpPr>
          <p:nvPr>
            <p:ph type="sldNum" sz="quarter" idx="12"/>
          </p:nvPr>
        </p:nvSpPr>
        <p:spPr/>
        <p:txBody>
          <a:bodyPr/>
          <a:lstStyle/>
          <a:p>
            <a:fld id="{9F8A41F9-5DEA-4ED6-9A0C-04B12AC1619E}" type="slidenum">
              <a:rPr lang="en-US" smtClean="0"/>
              <a:pPr/>
              <a:t>74</a:t>
            </a:fld>
            <a:endParaRPr lang="en-US" dirty="0"/>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228600"/>
            <a:ext cx="9144000" cy="4278094"/>
          </a:xfrm>
          <a:prstGeom prst="rect">
            <a:avLst/>
          </a:prstGeom>
          <a:noFill/>
        </p:spPr>
        <p:txBody>
          <a:bodyPr wrap="square" rtlCol="0">
            <a:spAutoFit/>
          </a:bodyPr>
          <a:lstStyle/>
          <a:p>
            <a:pPr>
              <a:buFont typeface="Arial" pitchFamily="34" charset="0"/>
              <a:buChar char="•"/>
            </a:pPr>
            <a:r>
              <a:rPr lang="en-US" sz="1600" dirty="0" smtClean="0"/>
              <a:t> HP C7000 blade center</a:t>
            </a:r>
          </a:p>
          <a:p>
            <a:pPr lvl="1">
              <a:buFont typeface="Arial" pitchFamily="34" charset="0"/>
              <a:buChar char="•"/>
            </a:pPr>
            <a:r>
              <a:rPr lang="en-US" sz="1600" dirty="0" smtClean="0"/>
              <a:t>Six power supplies for N+N fail over.  3 power supplies run everything, 3 in reserve.</a:t>
            </a:r>
          </a:p>
          <a:p>
            <a:pPr lvl="1">
              <a:buFont typeface="Arial" pitchFamily="34" charset="0"/>
              <a:buChar char="•"/>
            </a:pPr>
            <a:r>
              <a:rPr lang="en-US" sz="1600" dirty="0" smtClean="0"/>
              <a:t>Four BL645c Blades</a:t>
            </a:r>
          </a:p>
          <a:p>
            <a:pPr lvl="2">
              <a:buFont typeface="Arial" pitchFamily="34" charset="0"/>
              <a:buChar char="•"/>
            </a:pPr>
            <a:r>
              <a:rPr lang="en-US" sz="1600" dirty="0" smtClean="0"/>
              <a:t>Pair of AMD eight-core 2.4 GHz CPUs</a:t>
            </a:r>
          </a:p>
          <a:p>
            <a:pPr lvl="2">
              <a:buFont typeface="Arial" pitchFamily="34" charset="0"/>
              <a:buChar char="•"/>
            </a:pPr>
            <a:r>
              <a:rPr lang="en-US" sz="1600" dirty="0" smtClean="0"/>
              <a:t>32 GB of RAM</a:t>
            </a:r>
          </a:p>
          <a:p>
            <a:pPr lvl="2">
              <a:buFont typeface="Arial" pitchFamily="34" charset="0"/>
              <a:buChar char="•"/>
            </a:pPr>
            <a:r>
              <a:rPr lang="en-US" sz="1600" dirty="0" smtClean="0"/>
              <a:t>Dual port fabric HBA to connect to SAN</a:t>
            </a:r>
          </a:p>
          <a:p>
            <a:pPr lvl="3">
              <a:buFont typeface="Arial" pitchFamily="34" charset="0"/>
              <a:buChar char="•"/>
            </a:pPr>
            <a:r>
              <a:rPr lang="en-US" sz="1600" dirty="0" smtClean="0"/>
              <a:t>One port connects to one Brocade internal port or pass-through module port</a:t>
            </a:r>
          </a:p>
          <a:p>
            <a:pPr lvl="3">
              <a:buFont typeface="Arial" pitchFamily="34" charset="0"/>
              <a:buChar char="•"/>
            </a:pPr>
            <a:r>
              <a:rPr lang="en-US" sz="1600" dirty="0" smtClean="0"/>
              <a:t>Fault redundant</a:t>
            </a:r>
          </a:p>
          <a:p>
            <a:pPr lvl="2">
              <a:buFont typeface="Arial" pitchFamily="34" charset="0"/>
              <a:buChar char="•"/>
            </a:pPr>
            <a:r>
              <a:rPr lang="en-US" sz="1600" dirty="0" smtClean="0"/>
              <a:t>Dual port 10 Gbps network HBA to Flex-10 modules</a:t>
            </a:r>
          </a:p>
          <a:p>
            <a:pPr lvl="3">
              <a:buFont typeface="Arial" pitchFamily="34" charset="0"/>
              <a:buChar char="•"/>
            </a:pPr>
            <a:r>
              <a:rPr lang="en-US" sz="1600" dirty="0" smtClean="0"/>
              <a:t>One port connects to one Flex-10</a:t>
            </a:r>
          </a:p>
          <a:p>
            <a:pPr lvl="3">
              <a:buFont typeface="Arial" pitchFamily="34" charset="0"/>
              <a:buChar char="•"/>
            </a:pPr>
            <a:r>
              <a:rPr lang="en-US" sz="1600" dirty="0" smtClean="0"/>
              <a:t>Fault redundant</a:t>
            </a:r>
          </a:p>
          <a:p>
            <a:pPr lvl="1">
              <a:buFont typeface="Arial" pitchFamily="34" charset="0"/>
              <a:buChar char="•"/>
            </a:pPr>
            <a:r>
              <a:rPr lang="en-US" sz="1600" dirty="0" smtClean="0"/>
              <a:t> One 8 port Flex-10 modules to connect to network</a:t>
            </a:r>
          </a:p>
          <a:p>
            <a:pPr lvl="3">
              <a:buFont typeface="Arial" pitchFamily="34" charset="0"/>
              <a:buChar char="•"/>
            </a:pPr>
            <a:r>
              <a:rPr lang="en-US" sz="1600" b="1" dirty="0" smtClean="0"/>
              <a:t>Fault redundant: 2 Flex-10 modules</a:t>
            </a:r>
          </a:p>
          <a:p>
            <a:pPr lvl="1">
              <a:buFont typeface="Arial" pitchFamily="34" charset="0"/>
              <a:buChar char="•"/>
            </a:pPr>
            <a:r>
              <a:rPr lang="en-US" sz="1600" dirty="0"/>
              <a:t> </a:t>
            </a:r>
            <a:r>
              <a:rPr lang="en-US" sz="1600" dirty="0" smtClean="0"/>
              <a:t>Brocade 8 Gbps fabric switches will connect to all blades at 4 Gbps to stay in sync with the SAN speed.  Lowest speed device sets the speed for all devices.</a:t>
            </a:r>
          </a:p>
          <a:p>
            <a:pPr lvl="1"/>
            <a:endParaRPr lang="en-US" sz="1600" dirty="0"/>
          </a:p>
          <a:p>
            <a:pPr lvl="2"/>
            <a:endParaRPr lang="en-US" sz="1600" dirty="0" smtClean="0"/>
          </a:p>
        </p:txBody>
      </p:sp>
      <p:sp>
        <p:nvSpPr>
          <p:cNvPr id="3" name="Slide Number Placeholder 2"/>
          <p:cNvSpPr>
            <a:spLocks noGrp="1"/>
          </p:cNvSpPr>
          <p:nvPr>
            <p:ph type="sldNum" sz="quarter" idx="12"/>
          </p:nvPr>
        </p:nvSpPr>
        <p:spPr/>
        <p:txBody>
          <a:bodyPr/>
          <a:lstStyle/>
          <a:p>
            <a:fld id="{9F8A41F9-5DEA-4ED6-9A0C-04B12AC1619E}" type="slidenum">
              <a:rPr lang="en-US" smtClean="0"/>
              <a:pPr/>
              <a:t>75</a:t>
            </a:fld>
            <a:endParaRPr lang="en-US" dirty="0"/>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990600" y="914400"/>
            <a:ext cx="7162800" cy="2308324"/>
          </a:xfrm>
          <a:prstGeom prst="rect">
            <a:avLst/>
          </a:prstGeom>
          <a:noFill/>
        </p:spPr>
        <p:txBody>
          <a:bodyPr wrap="square" rtlCol="0">
            <a:spAutoFit/>
          </a:bodyPr>
          <a:lstStyle/>
          <a:p>
            <a:pPr algn="ctr"/>
            <a:endParaRPr lang="en-US" sz="2400" dirty="0" smtClean="0"/>
          </a:p>
          <a:p>
            <a:pPr algn="ctr"/>
            <a:endParaRPr lang="en-US" sz="2400" dirty="0"/>
          </a:p>
          <a:p>
            <a:pPr algn="ctr"/>
            <a:endParaRPr lang="en-US" sz="2400" dirty="0" smtClean="0"/>
          </a:p>
          <a:p>
            <a:pPr algn="ctr"/>
            <a:endParaRPr lang="en-US" sz="2400" dirty="0"/>
          </a:p>
          <a:p>
            <a:pPr algn="ctr"/>
            <a:endParaRPr lang="en-US" sz="2400" dirty="0" smtClean="0"/>
          </a:p>
          <a:p>
            <a:pPr algn="ctr"/>
            <a:r>
              <a:rPr lang="en-US" sz="2400" dirty="0" smtClean="0"/>
              <a:t>HP BL465c Blades</a:t>
            </a:r>
            <a:endParaRPr lang="en-US" sz="2400" dirty="0"/>
          </a:p>
        </p:txBody>
      </p:sp>
      <p:sp>
        <p:nvSpPr>
          <p:cNvPr id="4" name="Slide Number Placeholder 3"/>
          <p:cNvSpPr>
            <a:spLocks noGrp="1"/>
          </p:cNvSpPr>
          <p:nvPr>
            <p:ph type="sldNum" sz="quarter" idx="12"/>
          </p:nvPr>
        </p:nvSpPr>
        <p:spPr/>
        <p:txBody>
          <a:bodyPr/>
          <a:lstStyle/>
          <a:p>
            <a:fld id="{9F8A41F9-5DEA-4ED6-9A0C-04B12AC1619E}" type="slidenum">
              <a:rPr lang="en-US" smtClean="0"/>
              <a:pPr/>
              <a:t>76</a:t>
            </a:fld>
            <a:endParaRPr lang="en-US" dirty="0"/>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3400" y="381000"/>
            <a:ext cx="8153400" cy="4278094"/>
          </a:xfrm>
          <a:prstGeom prst="rect">
            <a:avLst/>
          </a:prstGeom>
          <a:noFill/>
        </p:spPr>
        <p:txBody>
          <a:bodyPr wrap="square" rtlCol="0">
            <a:spAutoFit/>
          </a:bodyPr>
          <a:lstStyle/>
          <a:p>
            <a:r>
              <a:rPr lang="en-US" sz="1600" dirty="0" smtClean="0"/>
              <a:t>BL465c Blade</a:t>
            </a:r>
          </a:p>
          <a:p>
            <a:pPr>
              <a:buFont typeface="Arial" pitchFamily="34" charset="0"/>
              <a:buChar char="•"/>
            </a:pPr>
            <a:r>
              <a:rPr lang="en-US" sz="1600" dirty="0"/>
              <a:t> </a:t>
            </a:r>
            <a:r>
              <a:rPr lang="en-US" sz="1600" dirty="0" smtClean="0"/>
              <a:t>Half-height blade allowing 16 total in blade center</a:t>
            </a:r>
          </a:p>
          <a:p>
            <a:pPr>
              <a:buFont typeface="Arial" pitchFamily="34" charset="0"/>
              <a:buChar char="•"/>
            </a:pPr>
            <a:endParaRPr lang="en-US" sz="1600" dirty="0"/>
          </a:p>
          <a:p>
            <a:pPr>
              <a:buFont typeface="Arial" pitchFamily="34" charset="0"/>
              <a:buChar char="•"/>
            </a:pPr>
            <a:r>
              <a:rPr lang="en-US" sz="1600" dirty="0" smtClean="0"/>
              <a:t>Blade configuration</a:t>
            </a:r>
          </a:p>
          <a:p>
            <a:pPr lvl="1">
              <a:buFont typeface="Arial" pitchFamily="34" charset="0"/>
              <a:buChar char="•"/>
            </a:pPr>
            <a:r>
              <a:rPr lang="en-US" sz="1600" dirty="0" smtClean="0"/>
              <a:t>Dual AMD Eight Core 2.4 GHz Opterons</a:t>
            </a:r>
          </a:p>
          <a:p>
            <a:pPr lvl="2">
              <a:buFont typeface="Arial" pitchFamily="34" charset="0"/>
              <a:buChar char="•"/>
            </a:pPr>
            <a:r>
              <a:rPr lang="en-US" sz="1600" dirty="0" smtClean="0"/>
              <a:t>16 cores</a:t>
            </a:r>
          </a:p>
          <a:p>
            <a:pPr lvl="1">
              <a:buFont typeface="Arial" pitchFamily="34" charset="0"/>
              <a:buChar char="•"/>
            </a:pPr>
            <a:r>
              <a:rPr lang="en-US" sz="1600" dirty="0" smtClean="0"/>
              <a:t>16 memory slots</a:t>
            </a:r>
          </a:p>
          <a:p>
            <a:pPr lvl="2">
              <a:buFont typeface="Arial" pitchFamily="34" charset="0"/>
              <a:buChar char="•"/>
            </a:pPr>
            <a:r>
              <a:rPr lang="en-US" sz="1600" dirty="0" smtClean="0"/>
              <a:t>4 x 8 GB 1333 MHz sticks of RAM for 32 GB</a:t>
            </a:r>
          </a:p>
          <a:p>
            <a:pPr lvl="4">
              <a:buFont typeface="Arial" pitchFamily="34" charset="0"/>
              <a:buChar char="•"/>
            </a:pPr>
            <a:r>
              <a:rPr lang="en-US" sz="1600" dirty="0" smtClean="0"/>
              <a:t>128 GB of 1333 MHz RAM is maximum, 16 x 8 GB sticks</a:t>
            </a:r>
          </a:p>
          <a:p>
            <a:pPr lvl="1">
              <a:buFont typeface="Arial" pitchFamily="34" charset="0"/>
              <a:buChar char="•"/>
            </a:pPr>
            <a:r>
              <a:rPr lang="en-US" sz="1600" dirty="0" smtClean="0"/>
              <a:t>Two mezzanine slots on each blade</a:t>
            </a:r>
          </a:p>
          <a:p>
            <a:pPr lvl="2">
              <a:buFont typeface="Arial" pitchFamily="34" charset="0"/>
              <a:buChar char="•"/>
            </a:pPr>
            <a:r>
              <a:rPr lang="en-US" sz="1600" dirty="0" smtClean="0"/>
              <a:t>Dual port fabric HBA capable of 4 Gbps or 8 Gbps SAN connection</a:t>
            </a:r>
          </a:p>
          <a:p>
            <a:pPr lvl="2">
              <a:buFont typeface="Arial" pitchFamily="34" charset="0"/>
              <a:buChar char="•"/>
            </a:pPr>
            <a:r>
              <a:rPr lang="en-US" sz="1600" dirty="0" smtClean="0"/>
              <a:t>Empty slot for expansion	</a:t>
            </a:r>
          </a:p>
          <a:p>
            <a:pPr lvl="3">
              <a:buFont typeface="Arial" pitchFamily="34" charset="0"/>
              <a:buChar char="•"/>
            </a:pPr>
            <a:r>
              <a:rPr lang="en-US" sz="1600" dirty="0" smtClean="0">
                <a:solidFill>
                  <a:srgbClr val="92D050"/>
                </a:solidFill>
              </a:rPr>
              <a:t>Second dual port fabric HBA for fail over</a:t>
            </a:r>
          </a:p>
          <a:p>
            <a:pPr lvl="3">
              <a:buFont typeface="Arial" pitchFamily="34" charset="0"/>
              <a:buChar char="•"/>
            </a:pPr>
            <a:r>
              <a:rPr lang="en-US" sz="1600" dirty="0" smtClean="0">
                <a:solidFill>
                  <a:srgbClr val="92D050"/>
                </a:solidFill>
              </a:rPr>
              <a:t>Second dual port 10 Gbps network adapter for 40 Gbps per blade</a:t>
            </a:r>
          </a:p>
          <a:p>
            <a:pPr lvl="5"/>
            <a:endParaRPr lang="en-US" sz="1600" dirty="0" smtClean="0"/>
          </a:p>
          <a:p>
            <a:pPr lvl="5">
              <a:buFont typeface="Arial" pitchFamily="34" charset="0"/>
              <a:buChar char="•"/>
            </a:pPr>
            <a:endParaRPr lang="en-US" sz="1600" dirty="0" smtClean="0"/>
          </a:p>
          <a:p>
            <a:pPr lvl="2">
              <a:buFont typeface="Arial" pitchFamily="34" charset="0"/>
              <a:buChar char="•"/>
            </a:pPr>
            <a:endParaRPr lang="en-US" sz="1600" dirty="0"/>
          </a:p>
        </p:txBody>
      </p:sp>
      <p:sp>
        <p:nvSpPr>
          <p:cNvPr id="3" name="Slide Number Placeholder 2"/>
          <p:cNvSpPr>
            <a:spLocks noGrp="1"/>
          </p:cNvSpPr>
          <p:nvPr>
            <p:ph type="sldNum" sz="quarter" idx="12"/>
          </p:nvPr>
        </p:nvSpPr>
        <p:spPr/>
        <p:txBody>
          <a:bodyPr/>
          <a:lstStyle/>
          <a:p>
            <a:fld id="{9F8A41F9-5DEA-4ED6-9A0C-04B12AC1619E}" type="slidenum">
              <a:rPr lang="en-US" smtClean="0"/>
              <a:pPr/>
              <a:t>77</a:t>
            </a:fld>
            <a:endParaRPr lang="en-US" dirty="0"/>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F8A41F9-5DEA-4ED6-9A0C-04B12AC1619E}" type="slidenum">
              <a:rPr lang="en-US" smtClean="0"/>
              <a:pPr/>
              <a:t>78</a:t>
            </a:fld>
            <a:endParaRPr lang="en-US" dirty="0"/>
          </a:p>
        </p:txBody>
      </p:sp>
      <p:sp>
        <p:nvSpPr>
          <p:cNvPr id="3" name="TextBox 2"/>
          <p:cNvSpPr txBox="1"/>
          <p:nvPr/>
        </p:nvSpPr>
        <p:spPr>
          <a:xfrm>
            <a:off x="304800" y="457200"/>
            <a:ext cx="8610600" cy="3693319"/>
          </a:xfrm>
          <a:prstGeom prst="rect">
            <a:avLst/>
          </a:prstGeom>
          <a:noFill/>
        </p:spPr>
        <p:txBody>
          <a:bodyPr wrap="square" rtlCol="0">
            <a:spAutoFit/>
          </a:bodyPr>
          <a:lstStyle/>
          <a:p>
            <a:pPr algn="ctr"/>
            <a:r>
              <a:rPr lang="en-US" dirty="0" smtClean="0"/>
              <a:t> </a:t>
            </a:r>
          </a:p>
          <a:p>
            <a:pPr algn="ctr"/>
            <a:endParaRPr lang="en-US" dirty="0" smtClean="0"/>
          </a:p>
          <a:p>
            <a:pPr algn="ctr"/>
            <a:endParaRPr lang="en-US" dirty="0" smtClean="0"/>
          </a:p>
          <a:p>
            <a:pPr algn="ctr"/>
            <a:endParaRPr lang="en-US" dirty="0" smtClean="0"/>
          </a:p>
          <a:p>
            <a:pPr algn="ctr"/>
            <a:endParaRPr lang="en-US" dirty="0" smtClean="0"/>
          </a:p>
          <a:p>
            <a:pPr algn="ctr"/>
            <a:endParaRPr lang="en-US" dirty="0" smtClean="0"/>
          </a:p>
          <a:p>
            <a:pPr algn="ctr"/>
            <a:endParaRPr lang="en-US" dirty="0" smtClean="0"/>
          </a:p>
          <a:p>
            <a:pPr algn="ctr"/>
            <a:endParaRPr lang="en-US" dirty="0" smtClean="0"/>
          </a:p>
          <a:p>
            <a:pPr algn="ctr"/>
            <a:endParaRPr lang="en-US" dirty="0" smtClean="0"/>
          </a:p>
          <a:p>
            <a:pPr algn="ctr"/>
            <a:endParaRPr lang="en-US" dirty="0" smtClean="0"/>
          </a:p>
          <a:p>
            <a:pPr algn="ctr"/>
            <a:endParaRPr lang="en-US" dirty="0" smtClean="0"/>
          </a:p>
          <a:p>
            <a:pPr algn="ctr"/>
            <a:r>
              <a:rPr lang="en-US" dirty="0" smtClean="0"/>
              <a:t>Brocade 8 Gbps Fabric Switches</a:t>
            </a:r>
          </a:p>
          <a:p>
            <a:pPr algn="ctr"/>
            <a:endParaRPr lang="en-US" dirty="0"/>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1000" y="304800"/>
            <a:ext cx="7848600" cy="5262979"/>
          </a:xfrm>
          <a:prstGeom prst="rect">
            <a:avLst/>
          </a:prstGeom>
          <a:noFill/>
        </p:spPr>
        <p:txBody>
          <a:bodyPr wrap="square" rtlCol="0">
            <a:spAutoFit/>
          </a:bodyPr>
          <a:lstStyle/>
          <a:p>
            <a:r>
              <a:rPr lang="en-US" sz="1600" dirty="0" smtClean="0"/>
              <a:t>Each fabric HBA port is assigned to an interconnect bay</a:t>
            </a:r>
          </a:p>
          <a:p>
            <a:endParaRPr lang="en-US" sz="1600" dirty="0"/>
          </a:p>
          <a:p>
            <a:pPr lvl="1">
              <a:buFont typeface="Arial" pitchFamily="34" charset="0"/>
              <a:buChar char="•"/>
            </a:pPr>
            <a:r>
              <a:rPr lang="en-US" sz="1600" dirty="0" smtClean="0"/>
              <a:t>Dual port HBA points to interconnect bay 3 and 4.  The second to interconnect bay 5 and 6.  </a:t>
            </a:r>
          </a:p>
          <a:p>
            <a:pPr lvl="1">
              <a:buFont typeface="Arial" pitchFamily="34" charset="0"/>
              <a:buChar char="•"/>
            </a:pPr>
            <a:endParaRPr lang="en-US" sz="1600" dirty="0"/>
          </a:p>
          <a:p>
            <a:pPr lvl="1">
              <a:buFont typeface="Arial" pitchFamily="34" charset="0"/>
              <a:buChar char="•"/>
            </a:pPr>
            <a:r>
              <a:rPr lang="en-US" sz="1600" dirty="0" smtClean="0"/>
              <a:t>Two Brocade switches replace two Cisco MDS 9124 switches</a:t>
            </a:r>
          </a:p>
          <a:p>
            <a:pPr lvl="2">
              <a:buFont typeface="Arial" pitchFamily="34" charset="0"/>
              <a:buChar char="•"/>
            </a:pPr>
            <a:r>
              <a:rPr lang="en-US" sz="1600" dirty="0" smtClean="0"/>
              <a:t>Brocades can run 4 Gbps (current SAN) or 8 Gbps (new SAN)</a:t>
            </a:r>
          </a:p>
          <a:p>
            <a:pPr lvl="2"/>
            <a:endParaRPr lang="en-US" sz="1600" dirty="0" smtClean="0"/>
          </a:p>
          <a:p>
            <a:pPr lvl="1">
              <a:buFont typeface="Arial" pitchFamily="34" charset="0"/>
              <a:buChar char="•"/>
            </a:pPr>
            <a:r>
              <a:rPr lang="en-US" sz="1600" dirty="0" smtClean="0"/>
              <a:t>Brocades are internal / External fabric switches</a:t>
            </a:r>
          </a:p>
          <a:p>
            <a:pPr lvl="2">
              <a:buFont typeface="Arial" pitchFamily="34" charset="0"/>
              <a:buChar char="•"/>
            </a:pPr>
            <a:r>
              <a:rPr lang="en-US" sz="1600" dirty="0" smtClean="0"/>
              <a:t>8/24c:  8 external:  2 ports for SAN, 6 for external servers</a:t>
            </a:r>
          </a:p>
          <a:p>
            <a:pPr lvl="2">
              <a:buFont typeface="Arial" pitchFamily="34" charset="0"/>
              <a:buChar char="•"/>
            </a:pPr>
            <a:endParaRPr lang="en-US" sz="1600" dirty="0"/>
          </a:p>
          <a:p>
            <a:pPr lvl="1">
              <a:buFont typeface="Arial" pitchFamily="34" charset="0"/>
              <a:buChar char="•"/>
            </a:pPr>
            <a:r>
              <a:rPr lang="en-US" sz="1600" dirty="0" smtClean="0"/>
              <a:t>Why two Brocades over Cisco MDS 9124 fabric switches?</a:t>
            </a:r>
          </a:p>
          <a:p>
            <a:pPr lvl="2">
              <a:buFont typeface="Arial" pitchFamily="34" charset="0"/>
              <a:buChar char="•"/>
            </a:pPr>
            <a:r>
              <a:rPr lang="en-US" sz="1600" dirty="0" smtClean="0"/>
              <a:t>SANs are dual channel</a:t>
            </a:r>
          </a:p>
          <a:p>
            <a:pPr lvl="3">
              <a:buFont typeface="Arial" pitchFamily="34" charset="0"/>
              <a:buChar char="•"/>
            </a:pPr>
            <a:r>
              <a:rPr lang="en-US" sz="1600" dirty="0" smtClean="0"/>
              <a:t>One channel to each fabric switch for redundancy</a:t>
            </a:r>
          </a:p>
          <a:p>
            <a:pPr lvl="2">
              <a:buFont typeface="Arial" pitchFamily="34" charset="0"/>
              <a:buChar char="•"/>
            </a:pPr>
            <a:r>
              <a:rPr lang="en-US" sz="1600" dirty="0" smtClean="0"/>
              <a:t>Each server is dual channel for fail over.</a:t>
            </a:r>
          </a:p>
          <a:p>
            <a:pPr lvl="3">
              <a:buFont typeface="Arial" pitchFamily="34" charset="0"/>
              <a:buChar char="•"/>
            </a:pPr>
            <a:r>
              <a:rPr lang="en-US" sz="1600" dirty="0" smtClean="0"/>
              <a:t>With clustered servers, you can use one HBA because you will have an active to active server cluster each with an HBA in case one fails.  </a:t>
            </a:r>
          </a:p>
          <a:p>
            <a:endParaRPr lang="en-US" sz="1600" dirty="0" smtClean="0"/>
          </a:p>
          <a:p>
            <a:pPr lvl="2"/>
            <a:r>
              <a:rPr lang="en-US" sz="1600" dirty="0"/>
              <a:t>	</a:t>
            </a:r>
            <a:r>
              <a:rPr lang="en-US" sz="1600" dirty="0" smtClean="0"/>
              <a:t>			</a:t>
            </a:r>
            <a:r>
              <a:rPr lang="en-US" sz="1600" dirty="0"/>
              <a:t>	</a:t>
            </a:r>
            <a:endParaRPr lang="en-US" sz="1600" dirty="0" smtClean="0"/>
          </a:p>
          <a:p>
            <a:r>
              <a:rPr lang="en-US" sz="1600" dirty="0"/>
              <a:t>	</a:t>
            </a:r>
            <a:endParaRPr lang="en-US" sz="1600" dirty="0" smtClean="0"/>
          </a:p>
          <a:p>
            <a:pPr lvl="2">
              <a:buFont typeface="Arial" pitchFamily="34" charset="0"/>
              <a:buChar char="•"/>
            </a:pPr>
            <a:endParaRPr lang="en-US" sz="1600" dirty="0"/>
          </a:p>
        </p:txBody>
      </p:sp>
      <p:sp>
        <p:nvSpPr>
          <p:cNvPr id="3" name="Slide Number Placeholder 2"/>
          <p:cNvSpPr>
            <a:spLocks noGrp="1"/>
          </p:cNvSpPr>
          <p:nvPr>
            <p:ph type="sldNum" sz="quarter" idx="12"/>
          </p:nvPr>
        </p:nvSpPr>
        <p:spPr/>
        <p:txBody>
          <a:bodyPr/>
          <a:lstStyle/>
          <a:p>
            <a:fld id="{9F8A41F9-5DEA-4ED6-9A0C-04B12AC1619E}" type="slidenum">
              <a:rPr lang="en-US" smtClean="0"/>
              <a:pPr/>
              <a:t>79</a:t>
            </a:fld>
            <a:endParaRPr lang="en-US" dirty="0"/>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F8A41F9-5DEA-4ED6-9A0C-04B12AC1619E}" type="slidenum">
              <a:rPr lang="en-US" smtClean="0"/>
              <a:pPr/>
              <a:t>80</a:t>
            </a:fld>
            <a:endParaRPr lang="en-US" dirty="0"/>
          </a:p>
        </p:txBody>
      </p:sp>
      <p:sp>
        <p:nvSpPr>
          <p:cNvPr id="3" name="Rectangle 2"/>
          <p:cNvSpPr/>
          <p:nvPr/>
        </p:nvSpPr>
        <p:spPr>
          <a:xfrm>
            <a:off x="457200" y="685800"/>
            <a:ext cx="1524000"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bg2">
                    <a:lumMod val="90000"/>
                  </a:schemeClr>
                </a:solidFill>
              </a:rPr>
              <a:t>A5800-48G</a:t>
            </a:r>
            <a:endParaRPr lang="en-US" dirty="0">
              <a:solidFill>
                <a:schemeClr val="bg2">
                  <a:lumMod val="90000"/>
                </a:schemeClr>
              </a:solidFill>
            </a:endParaRPr>
          </a:p>
        </p:txBody>
      </p:sp>
      <p:sp>
        <p:nvSpPr>
          <p:cNvPr id="4" name="Rectangle 3"/>
          <p:cNvSpPr/>
          <p:nvPr/>
        </p:nvSpPr>
        <p:spPr>
          <a:xfrm>
            <a:off x="457200" y="1981200"/>
            <a:ext cx="1524000"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bg2">
                    <a:lumMod val="90000"/>
                  </a:schemeClr>
                </a:solidFill>
              </a:rPr>
              <a:t>A5820</a:t>
            </a:r>
            <a:endParaRPr lang="en-US" dirty="0">
              <a:solidFill>
                <a:schemeClr val="bg2">
                  <a:lumMod val="90000"/>
                </a:schemeClr>
              </a:solidFill>
            </a:endParaRPr>
          </a:p>
        </p:txBody>
      </p:sp>
      <p:sp>
        <p:nvSpPr>
          <p:cNvPr id="5" name="Rectangle 4"/>
          <p:cNvSpPr/>
          <p:nvPr/>
        </p:nvSpPr>
        <p:spPr>
          <a:xfrm>
            <a:off x="457200" y="3276600"/>
            <a:ext cx="1524000"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bg2">
                    <a:lumMod val="90000"/>
                  </a:schemeClr>
                </a:solidFill>
              </a:rPr>
              <a:t>A5800-48G</a:t>
            </a:r>
            <a:endParaRPr lang="en-US" dirty="0">
              <a:solidFill>
                <a:schemeClr val="bg2">
                  <a:lumMod val="90000"/>
                </a:schemeClr>
              </a:solidFill>
            </a:endParaRPr>
          </a:p>
        </p:txBody>
      </p:sp>
      <p:cxnSp>
        <p:nvCxnSpPr>
          <p:cNvPr id="7" name="Straight Connector 6"/>
          <p:cNvCxnSpPr>
            <a:stCxn id="3" idx="2"/>
            <a:endCxn id="4" idx="0"/>
          </p:cNvCxnSpPr>
          <p:nvPr/>
        </p:nvCxnSpPr>
        <p:spPr>
          <a:xfrm rot="5400000">
            <a:off x="838200" y="1600200"/>
            <a:ext cx="7620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Straight Connector 8"/>
          <p:cNvCxnSpPr>
            <a:stCxn id="4" idx="2"/>
            <a:endCxn id="5" idx="0"/>
          </p:cNvCxnSpPr>
          <p:nvPr/>
        </p:nvCxnSpPr>
        <p:spPr>
          <a:xfrm rot="5400000">
            <a:off x="838200" y="2895600"/>
            <a:ext cx="762000" cy="0"/>
          </a:xfrm>
          <a:prstGeom prst="line">
            <a:avLst/>
          </a:prstGeom>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228600" y="1447800"/>
            <a:ext cx="1524000" cy="276999"/>
          </a:xfrm>
          <a:prstGeom prst="rect">
            <a:avLst/>
          </a:prstGeom>
          <a:noFill/>
        </p:spPr>
        <p:txBody>
          <a:bodyPr wrap="square" rtlCol="0">
            <a:spAutoFit/>
          </a:bodyPr>
          <a:lstStyle/>
          <a:p>
            <a:r>
              <a:rPr lang="en-US" sz="1200" dirty="0" smtClean="0"/>
              <a:t>40 (4 x10Gbps fiber)</a:t>
            </a:r>
            <a:endParaRPr lang="en-US" dirty="0"/>
          </a:p>
        </p:txBody>
      </p:sp>
      <p:sp>
        <p:nvSpPr>
          <p:cNvPr id="12" name="TextBox 11"/>
          <p:cNvSpPr txBox="1"/>
          <p:nvPr/>
        </p:nvSpPr>
        <p:spPr>
          <a:xfrm>
            <a:off x="228600" y="2743200"/>
            <a:ext cx="1524000" cy="276999"/>
          </a:xfrm>
          <a:prstGeom prst="rect">
            <a:avLst/>
          </a:prstGeom>
          <a:noFill/>
        </p:spPr>
        <p:txBody>
          <a:bodyPr wrap="square" rtlCol="0">
            <a:spAutoFit/>
          </a:bodyPr>
          <a:lstStyle/>
          <a:p>
            <a:r>
              <a:rPr lang="en-US" sz="1200" dirty="0" smtClean="0"/>
              <a:t>40 (4 x10Gbps DAC)</a:t>
            </a:r>
            <a:endParaRPr lang="en-US" dirty="0"/>
          </a:p>
        </p:txBody>
      </p:sp>
      <p:sp>
        <p:nvSpPr>
          <p:cNvPr id="13" name="Rectangle 12"/>
          <p:cNvSpPr/>
          <p:nvPr/>
        </p:nvSpPr>
        <p:spPr>
          <a:xfrm>
            <a:off x="3124200" y="1981200"/>
            <a:ext cx="1524000"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bg2">
                    <a:lumMod val="90000"/>
                  </a:schemeClr>
                </a:solidFill>
              </a:rPr>
              <a:t>C7000</a:t>
            </a:r>
            <a:endParaRPr lang="en-US" dirty="0">
              <a:solidFill>
                <a:schemeClr val="bg2">
                  <a:lumMod val="90000"/>
                </a:schemeClr>
              </a:solidFill>
            </a:endParaRPr>
          </a:p>
        </p:txBody>
      </p:sp>
      <p:sp>
        <p:nvSpPr>
          <p:cNvPr id="14" name="Rectangle 13"/>
          <p:cNvSpPr/>
          <p:nvPr/>
        </p:nvSpPr>
        <p:spPr>
          <a:xfrm>
            <a:off x="3124200" y="2514600"/>
            <a:ext cx="1524000"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bg2">
                    <a:lumMod val="90000"/>
                  </a:schemeClr>
                </a:solidFill>
              </a:rPr>
              <a:t>Pass-through</a:t>
            </a:r>
            <a:endParaRPr lang="en-US" dirty="0">
              <a:solidFill>
                <a:schemeClr val="bg2">
                  <a:lumMod val="90000"/>
                </a:schemeClr>
              </a:solidFill>
            </a:endParaRPr>
          </a:p>
        </p:txBody>
      </p:sp>
      <p:sp>
        <p:nvSpPr>
          <p:cNvPr id="15" name="Rectangle 14"/>
          <p:cNvSpPr/>
          <p:nvPr/>
        </p:nvSpPr>
        <p:spPr>
          <a:xfrm>
            <a:off x="3124200" y="1447800"/>
            <a:ext cx="1524000"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bg2">
                    <a:lumMod val="90000"/>
                  </a:schemeClr>
                </a:solidFill>
              </a:rPr>
              <a:t>Flex-10</a:t>
            </a:r>
            <a:endParaRPr lang="en-US" dirty="0">
              <a:solidFill>
                <a:schemeClr val="bg2">
                  <a:lumMod val="90000"/>
                </a:schemeClr>
              </a:solidFill>
            </a:endParaRPr>
          </a:p>
        </p:txBody>
      </p:sp>
      <p:cxnSp>
        <p:nvCxnSpPr>
          <p:cNvPr id="17" name="Elbow Connector 16"/>
          <p:cNvCxnSpPr>
            <a:stCxn id="4" idx="3"/>
            <a:endCxn id="15" idx="1"/>
          </p:cNvCxnSpPr>
          <p:nvPr/>
        </p:nvCxnSpPr>
        <p:spPr>
          <a:xfrm flipV="1">
            <a:off x="1981200" y="1714500"/>
            <a:ext cx="1143000" cy="533400"/>
          </a:xfrm>
          <a:prstGeom prst="bentConnector3">
            <a:avLst>
              <a:gd name="adj1" fmla="val 50000"/>
            </a:avLst>
          </a:prstGeom>
        </p:spPr>
        <p:style>
          <a:lnRef idx="1">
            <a:schemeClr val="accent1"/>
          </a:lnRef>
          <a:fillRef idx="0">
            <a:schemeClr val="accent1"/>
          </a:fillRef>
          <a:effectRef idx="0">
            <a:schemeClr val="accent1"/>
          </a:effectRef>
          <a:fontRef idx="minor">
            <a:schemeClr val="tx1"/>
          </a:fontRef>
        </p:style>
      </p:cxnSp>
      <p:sp>
        <p:nvSpPr>
          <p:cNvPr id="20" name="TextBox 19"/>
          <p:cNvSpPr txBox="1"/>
          <p:nvPr/>
        </p:nvSpPr>
        <p:spPr>
          <a:xfrm>
            <a:off x="2286000" y="1066800"/>
            <a:ext cx="1524000" cy="276999"/>
          </a:xfrm>
          <a:prstGeom prst="rect">
            <a:avLst/>
          </a:prstGeom>
          <a:noFill/>
        </p:spPr>
        <p:txBody>
          <a:bodyPr wrap="square" rtlCol="0">
            <a:spAutoFit/>
          </a:bodyPr>
          <a:lstStyle/>
          <a:p>
            <a:r>
              <a:rPr lang="en-US" sz="1200" dirty="0" smtClean="0"/>
              <a:t>40 (4 x10Gbps DAC)</a:t>
            </a:r>
            <a:endParaRPr lang="en-US" dirty="0"/>
          </a:p>
        </p:txBody>
      </p:sp>
      <p:sp>
        <p:nvSpPr>
          <p:cNvPr id="25" name="Rectangle 24"/>
          <p:cNvSpPr/>
          <p:nvPr/>
        </p:nvSpPr>
        <p:spPr>
          <a:xfrm>
            <a:off x="457200" y="4267200"/>
            <a:ext cx="1524000"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bg2">
                    <a:lumMod val="90000"/>
                  </a:schemeClr>
                </a:solidFill>
              </a:rPr>
              <a:t>MDS-9124</a:t>
            </a:r>
            <a:endParaRPr lang="en-US" dirty="0">
              <a:solidFill>
                <a:schemeClr val="bg2">
                  <a:lumMod val="90000"/>
                </a:schemeClr>
              </a:solidFill>
            </a:endParaRPr>
          </a:p>
        </p:txBody>
      </p:sp>
      <p:sp>
        <p:nvSpPr>
          <p:cNvPr id="26" name="Rectangle 25"/>
          <p:cNvSpPr/>
          <p:nvPr/>
        </p:nvSpPr>
        <p:spPr>
          <a:xfrm>
            <a:off x="457200" y="5105400"/>
            <a:ext cx="1524000"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bg2">
                    <a:lumMod val="90000"/>
                  </a:schemeClr>
                </a:solidFill>
              </a:rPr>
              <a:t>MDS-9124</a:t>
            </a:r>
          </a:p>
          <a:p>
            <a:pPr algn="ctr"/>
            <a:endParaRPr lang="en-US" dirty="0">
              <a:solidFill>
                <a:schemeClr val="bg2">
                  <a:lumMod val="90000"/>
                </a:schemeClr>
              </a:solidFill>
            </a:endParaRPr>
          </a:p>
        </p:txBody>
      </p:sp>
      <p:sp>
        <p:nvSpPr>
          <p:cNvPr id="28" name="Rectangle 27"/>
          <p:cNvSpPr/>
          <p:nvPr/>
        </p:nvSpPr>
        <p:spPr>
          <a:xfrm>
            <a:off x="3124200" y="3048000"/>
            <a:ext cx="1524000"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bg2">
                    <a:lumMod val="90000"/>
                  </a:schemeClr>
                </a:solidFill>
              </a:rPr>
              <a:t>Pass-through</a:t>
            </a:r>
            <a:endParaRPr lang="en-US" dirty="0">
              <a:solidFill>
                <a:schemeClr val="bg2">
                  <a:lumMod val="90000"/>
                </a:schemeClr>
              </a:solidFill>
            </a:endParaRPr>
          </a:p>
        </p:txBody>
      </p:sp>
      <p:cxnSp>
        <p:nvCxnSpPr>
          <p:cNvPr id="30" name="Elbow Connector 29"/>
          <p:cNvCxnSpPr>
            <a:stCxn id="14" idx="1"/>
            <a:endCxn id="25" idx="3"/>
          </p:cNvCxnSpPr>
          <p:nvPr/>
        </p:nvCxnSpPr>
        <p:spPr>
          <a:xfrm rot="10800000" flipV="1">
            <a:off x="1981200" y="2781300"/>
            <a:ext cx="1143000" cy="1752600"/>
          </a:xfrm>
          <a:prstGeom prst="bent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sp>
        <p:nvSpPr>
          <p:cNvPr id="37" name="Rectangle 36"/>
          <p:cNvSpPr/>
          <p:nvPr/>
        </p:nvSpPr>
        <p:spPr>
          <a:xfrm>
            <a:off x="3124200" y="4267200"/>
            <a:ext cx="1524000" cy="1295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bg2">
                    <a:lumMod val="90000"/>
                  </a:schemeClr>
                </a:solidFill>
              </a:rPr>
              <a:t>SAN</a:t>
            </a:r>
            <a:endParaRPr lang="en-US" dirty="0">
              <a:solidFill>
                <a:schemeClr val="bg2">
                  <a:lumMod val="90000"/>
                </a:schemeClr>
              </a:solidFill>
            </a:endParaRPr>
          </a:p>
        </p:txBody>
      </p:sp>
      <p:cxnSp>
        <p:nvCxnSpPr>
          <p:cNvPr id="41" name="Shape 40"/>
          <p:cNvCxnSpPr>
            <a:stCxn id="25" idx="1"/>
            <a:endCxn id="37" idx="2"/>
          </p:cNvCxnSpPr>
          <p:nvPr/>
        </p:nvCxnSpPr>
        <p:spPr>
          <a:xfrm rot="10800000" flipH="1" flipV="1">
            <a:off x="457200" y="4533900"/>
            <a:ext cx="3429000" cy="1028700"/>
          </a:xfrm>
          <a:prstGeom prst="bentConnector4">
            <a:avLst>
              <a:gd name="adj1" fmla="val -6667"/>
              <a:gd name="adj2" fmla="val 209859"/>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9" name="Elbow Connector 48"/>
          <p:cNvCxnSpPr>
            <a:stCxn id="28" idx="1"/>
            <a:endCxn id="26" idx="3"/>
          </p:cNvCxnSpPr>
          <p:nvPr/>
        </p:nvCxnSpPr>
        <p:spPr>
          <a:xfrm rot="10800000" flipV="1">
            <a:off x="1981200" y="3314700"/>
            <a:ext cx="1143000" cy="2057400"/>
          </a:xfrm>
          <a:prstGeom prst="bentConnector3">
            <a:avLst>
              <a:gd name="adj1" fmla="val 33099"/>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2" name="Shape 51"/>
          <p:cNvCxnSpPr>
            <a:stCxn id="26" idx="2"/>
            <a:endCxn id="37" idx="1"/>
          </p:cNvCxnSpPr>
          <p:nvPr/>
        </p:nvCxnSpPr>
        <p:spPr>
          <a:xfrm rot="5400000" flipH="1" flipV="1">
            <a:off x="1809750" y="4324350"/>
            <a:ext cx="723900" cy="1905000"/>
          </a:xfrm>
          <a:prstGeom prst="bentConnector4">
            <a:avLst>
              <a:gd name="adj1" fmla="val -106301"/>
              <a:gd name="adj2" fmla="val 89606"/>
            </a:avLst>
          </a:prstGeom>
          <a:ln>
            <a:tailEnd type="arrow"/>
          </a:ln>
        </p:spPr>
        <p:style>
          <a:lnRef idx="1">
            <a:schemeClr val="accent1"/>
          </a:lnRef>
          <a:fillRef idx="0">
            <a:schemeClr val="accent1"/>
          </a:fillRef>
          <a:effectRef idx="0">
            <a:schemeClr val="accent1"/>
          </a:effectRef>
          <a:fontRef idx="minor">
            <a:schemeClr val="tx1"/>
          </a:fontRef>
        </p:style>
      </p:cxnSp>
      <p:sp>
        <p:nvSpPr>
          <p:cNvPr id="55" name="TextBox 54"/>
          <p:cNvSpPr txBox="1"/>
          <p:nvPr/>
        </p:nvSpPr>
        <p:spPr>
          <a:xfrm>
            <a:off x="2133600" y="5943600"/>
            <a:ext cx="1524000" cy="276999"/>
          </a:xfrm>
          <a:prstGeom prst="rect">
            <a:avLst/>
          </a:prstGeom>
          <a:noFill/>
        </p:spPr>
        <p:txBody>
          <a:bodyPr wrap="square" rtlCol="0">
            <a:spAutoFit/>
          </a:bodyPr>
          <a:lstStyle/>
          <a:p>
            <a:pPr marL="228600" indent="-228600"/>
            <a:r>
              <a:rPr lang="en-US" sz="1200" dirty="0" smtClean="0"/>
              <a:t>4(4 Gbps to SAN)</a:t>
            </a:r>
            <a:endParaRPr lang="en-US" dirty="0"/>
          </a:p>
        </p:txBody>
      </p:sp>
      <p:sp>
        <p:nvSpPr>
          <p:cNvPr id="56" name="TextBox 55"/>
          <p:cNvSpPr txBox="1"/>
          <p:nvPr/>
        </p:nvSpPr>
        <p:spPr>
          <a:xfrm>
            <a:off x="5105400" y="838200"/>
            <a:ext cx="3810000" cy="5047536"/>
          </a:xfrm>
          <a:prstGeom prst="rect">
            <a:avLst/>
          </a:prstGeom>
          <a:noFill/>
        </p:spPr>
        <p:txBody>
          <a:bodyPr wrap="square" rtlCol="0">
            <a:spAutoFit/>
          </a:bodyPr>
          <a:lstStyle/>
          <a:p>
            <a:pPr>
              <a:buFont typeface="Arial" pitchFamily="34" charset="0"/>
              <a:buChar char="•"/>
            </a:pPr>
            <a:r>
              <a:rPr lang="en-US" sz="1400" dirty="0" smtClean="0"/>
              <a:t>Here is the design with A5800 switches and pass-through modules in C7000</a:t>
            </a:r>
          </a:p>
          <a:p>
            <a:pPr>
              <a:buFont typeface="Arial" pitchFamily="34" charset="0"/>
              <a:buChar char="•"/>
            </a:pPr>
            <a:r>
              <a:rPr lang="en-US" sz="1400" dirty="0" smtClean="0"/>
              <a:t>You will have fiber cables between racks from C7000 to MDS-9124 to SAN</a:t>
            </a:r>
          </a:p>
          <a:p>
            <a:pPr>
              <a:buFont typeface="Arial" pitchFamily="34" charset="0"/>
              <a:buChar char="•"/>
            </a:pPr>
            <a:r>
              <a:rPr lang="en-US" sz="1400" dirty="0" smtClean="0"/>
              <a:t>40 Gbps C7000 to A5820 for four blades</a:t>
            </a:r>
          </a:p>
          <a:p>
            <a:pPr>
              <a:buFont typeface="Arial" pitchFamily="34" charset="0"/>
              <a:buChar char="•"/>
            </a:pPr>
            <a:r>
              <a:rPr lang="en-US" sz="1400" dirty="0" smtClean="0"/>
              <a:t>40 Gbps A5800 user switches to A5820 core switch</a:t>
            </a:r>
          </a:p>
          <a:p>
            <a:pPr>
              <a:buFont typeface="Arial" pitchFamily="34" charset="0"/>
              <a:buChar char="•"/>
            </a:pPr>
            <a:r>
              <a:rPr lang="en-US" sz="1400" dirty="0" smtClean="0"/>
              <a:t>Cisco MDS-9124 fabric switches are 4 Gbps SAN only.</a:t>
            </a:r>
          </a:p>
          <a:p>
            <a:pPr>
              <a:buFont typeface="Arial" pitchFamily="34" charset="0"/>
              <a:buChar char="•"/>
            </a:pPr>
            <a:r>
              <a:rPr lang="en-US" sz="1400" dirty="0" smtClean="0"/>
              <a:t>Flex-10 bandwidth would increase with second Flex-10 or more blades</a:t>
            </a:r>
          </a:p>
          <a:p>
            <a:pPr>
              <a:buFont typeface="Arial" pitchFamily="34" charset="0"/>
              <a:buChar char="•"/>
            </a:pPr>
            <a:endParaRPr lang="en-US" sz="1400" dirty="0" smtClean="0"/>
          </a:p>
          <a:p>
            <a:pPr>
              <a:buFont typeface="Arial" pitchFamily="34" charset="0"/>
              <a:buChar char="•"/>
            </a:pPr>
            <a:r>
              <a:rPr lang="en-US" sz="1400" dirty="0" smtClean="0"/>
              <a:t>Four Blades</a:t>
            </a:r>
          </a:p>
          <a:p>
            <a:pPr>
              <a:buFont typeface="Arial" pitchFamily="34" charset="0"/>
              <a:buChar char="•"/>
            </a:pPr>
            <a:r>
              <a:rPr lang="en-US" sz="1400" dirty="0" smtClean="0"/>
              <a:t>8 Transceivers for Pass-Through</a:t>
            </a:r>
          </a:p>
          <a:p>
            <a:pPr>
              <a:buFont typeface="Arial" pitchFamily="34" charset="0"/>
              <a:buChar char="•"/>
            </a:pPr>
            <a:r>
              <a:rPr lang="en-US" sz="1400" dirty="0" smtClean="0"/>
              <a:t>8 Transceivers for MDS-9124</a:t>
            </a:r>
          </a:p>
          <a:p>
            <a:pPr>
              <a:buFont typeface="Arial" pitchFamily="34" charset="0"/>
              <a:buChar char="•"/>
            </a:pPr>
            <a:r>
              <a:rPr lang="en-US" sz="1400" dirty="0" smtClean="0"/>
              <a:t>8 fiber optic cables C7000 to MDS-9124</a:t>
            </a:r>
          </a:p>
          <a:p>
            <a:pPr>
              <a:buFont typeface="Arial" pitchFamily="34" charset="0"/>
              <a:buChar char="•"/>
            </a:pPr>
            <a:r>
              <a:rPr lang="en-US" sz="1400" dirty="0" smtClean="0"/>
              <a:t>8 fiber optic cables MSA SAN to MDS-9124</a:t>
            </a:r>
          </a:p>
          <a:p>
            <a:pPr>
              <a:buFont typeface="Arial" pitchFamily="34" charset="0"/>
              <a:buChar char="•"/>
            </a:pPr>
            <a:r>
              <a:rPr lang="en-US" sz="1400" dirty="0" smtClean="0"/>
              <a:t>2 x MDS-9124 8 port licenses</a:t>
            </a:r>
          </a:p>
          <a:p>
            <a:pPr>
              <a:buFont typeface="Arial" pitchFamily="34" charset="0"/>
              <a:buChar char="•"/>
            </a:pPr>
            <a:endParaRPr lang="en-US" sz="1400" dirty="0" smtClean="0"/>
          </a:p>
          <a:p>
            <a:pPr>
              <a:buFont typeface="Arial" pitchFamily="34" charset="0"/>
              <a:buChar char="•"/>
            </a:pPr>
            <a:r>
              <a:rPr lang="en-US" sz="1400" dirty="0" smtClean="0"/>
              <a:t>A lot of cabling between the racks.   It would be a messy look.   The C7000 does have the option for internal fabric switches.   </a:t>
            </a:r>
          </a:p>
          <a:p>
            <a:endParaRPr lang="en-US" sz="1400" dirty="0"/>
          </a:p>
        </p:txBody>
      </p:sp>
      <p:sp>
        <p:nvSpPr>
          <p:cNvPr id="57" name="TextBox 56"/>
          <p:cNvSpPr txBox="1"/>
          <p:nvPr/>
        </p:nvSpPr>
        <p:spPr>
          <a:xfrm>
            <a:off x="609600" y="228600"/>
            <a:ext cx="5867400" cy="369332"/>
          </a:xfrm>
          <a:prstGeom prst="rect">
            <a:avLst/>
          </a:prstGeom>
          <a:noFill/>
        </p:spPr>
        <p:txBody>
          <a:bodyPr wrap="square" rtlCol="0">
            <a:spAutoFit/>
          </a:bodyPr>
          <a:lstStyle/>
          <a:p>
            <a:r>
              <a:rPr lang="en-US" dirty="0" smtClean="0"/>
              <a:t>Network diagram from center rack to right rack: </a:t>
            </a:r>
            <a:endParaRPr lang="en-US" dirty="0"/>
          </a:p>
        </p:txBody>
      </p:sp>
      <p:sp>
        <p:nvSpPr>
          <p:cNvPr id="27" name="TextBox 26"/>
          <p:cNvSpPr txBox="1"/>
          <p:nvPr/>
        </p:nvSpPr>
        <p:spPr>
          <a:xfrm>
            <a:off x="2209800" y="3733800"/>
            <a:ext cx="1447800" cy="584775"/>
          </a:xfrm>
          <a:prstGeom prst="rect">
            <a:avLst/>
          </a:prstGeom>
          <a:noFill/>
        </p:spPr>
        <p:txBody>
          <a:bodyPr wrap="square" rtlCol="0">
            <a:spAutoFit/>
          </a:bodyPr>
          <a:lstStyle/>
          <a:p>
            <a:r>
              <a:rPr lang="en-US" sz="1400" dirty="0" smtClean="0"/>
              <a:t>8(4 Gbps to MDS-9124</a:t>
            </a:r>
            <a:r>
              <a:rPr lang="en-US" dirty="0" smtClean="0"/>
              <a:t>)</a:t>
            </a:r>
            <a:endParaRPr lang="en-US" dirty="0"/>
          </a:p>
        </p:txBody>
      </p:sp>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F8A41F9-5DEA-4ED6-9A0C-04B12AC1619E}" type="slidenum">
              <a:rPr lang="en-US" smtClean="0"/>
              <a:pPr/>
              <a:t>81</a:t>
            </a:fld>
            <a:endParaRPr lang="en-US" dirty="0"/>
          </a:p>
        </p:txBody>
      </p:sp>
      <p:sp>
        <p:nvSpPr>
          <p:cNvPr id="3" name="Rectangle 2"/>
          <p:cNvSpPr/>
          <p:nvPr/>
        </p:nvSpPr>
        <p:spPr>
          <a:xfrm>
            <a:off x="457200" y="685800"/>
            <a:ext cx="1524000"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bg2">
                    <a:lumMod val="90000"/>
                  </a:schemeClr>
                </a:solidFill>
              </a:rPr>
              <a:t>A5800-48G</a:t>
            </a:r>
            <a:endParaRPr lang="en-US" dirty="0">
              <a:solidFill>
                <a:schemeClr val="bg2">
                  <a:lumMod val="90000"/>
                </a:schemeClr>
              </a:solidFill>
            </a:endParaRPr>
          </a:p>
        </p:txBody>
      </p:sp>
      <p:sp>
        <p:nvSpPr>
          <p:cNvPr id="4" name="Rectangle 3"/>
          <p:cNvSpPr/>
          <p:nvPr/>
        </p:nvSpPr>
        <p:spPr>
          <a:xfrm>
            <a:off x="457200" y="1981200"/>
            <a:ext cx="1524000"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bg2">
                    <a:lumMod val="90000"/>
                  </a:schemeClr>
                </a:solidFill>
              </a:rPr>
              <a:t>A5820</a:t>
            </a:r>
            <a:endParaRPr lang="en-US" dirty="0">
              <a:solidFill>
                <a:schemeClr val="bg2">
                  <a:lumMod val="90000"/>
                </a:schemeClr>
              </a:solidFill>
            </a:endParaRPr>
          </a:p>
        </p:txBody>
      </p:sp>
      <p:sp>
        <p:nvSpPr>
          <p:cNvPr id="5" name="Rectangle 4"/>
          <p:cNvSpPr/>
          <p:nvPr/>
        </p:nvSpPr>
        <p:spPr>
          <a:xfrm>
            <a:off x="457200" y="3276600"/>
            <a:ext cx="1524000"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bg2">
                    <a:lumMod val="90000"/>
                  </a:schemeClr>
                </a:solidFill>
              </a:rPr>
              <a:t>A5800-48G</a:t>
            </a:r>
            <a:endParaRPr lang="en-US" dirty="0">
              <a:solidFill>
                <a:schemeClr val="bg2">
                  <a:lumMod val="90000"/>
                </a:schemeClr>
              </a:solidFill>
            </a:endParaRPr>
          </a:p>
        </p:txBody>
      </p:sp>
      <p:cxnSp>
        <p:nvCxnSpPr>
          <p:cNvPr id="7" name="Straight Connector 6"/>
          <p:cNvCxnSpPr>
            <a:stCxn id="3" idx="2"/>
            <a:endCxn id="4" idx="0"/>
          </p:cNvCxnSpPr>
          <p:nvPr/>
        </p:nvCxnSpPr>
        <p:spPr>
          <a:xfrm rot="5400000">
            <a:off x="838200" y="1600200"/>
            <a:ext cx="7620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Straight Connector 8"/>
          <p:cNvCxnSpPr>
            <a:stCxn id="4" idx="2"/>
            <a:endCxn id="5" idx="0"/>
          </p:cNvCxnSpPr>
          <p:nvPr/>
        </p:nvCxnSpPr>
        <p:spPr>
          <a:xfrm rot="5400000">
            <a:off x="838200" y="2895600"/>
            <a:ext cx="762000" cy="0"/>
          </a:xfrm>
          <a:prstGeom prst="line">
            <a:avLst/>
          </a:prstGeom>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228600" y="1447800"/>
            <a:ext cx="1524000" cy="276999"/>
          </a:xfrm>
          <a:prstGeom prst="rect">
            <a:avLst/>
          </a:prstGeom>
          <a:noFill/>
        </p:spPr>
        <p:txBody>
          <a:bodyPr wrap="square" rtlCol="0">
            <a:spAutoFit/>
          </a:bodyPr>
          <a:lstStyle/>
          <a:p>
            <a:r>
              <a:rPr lang="en-US" sz="1200" dirty="0" smtClean="0"/>
              <a:t>40 (4 x10Gbps fiber)</a:t>
            </a:r>
            <a:endParaRPr lang="en-US" dirty="0"/>
          </a:p>
        </p:txBody>
      </p:sp>
      <p:sp>
        <p:nvSpPr>
          <p:cNvPr id="12" name="TextBox 11"/>
          <p:cNvSpPr txBox="1"/>
          <p:nvPr/>
        </p:nvSpPr>
        <p:spPr>
          <a:xfrm>
            <a:off x="228600" y="2743200"/>
            <a:ext cx="1524000" cy="276999"/>
          </a:xfrm>
          <a:prstGeom prst="rect">
            <a:avLst/>
          </a:prstGeom>
          <a:noFill/>
        </p:spPr>
        <p:txBody>
          <a:bodyPr wrap="square" rtlCol="0">
            <a:spAutoFit/>
          </a:bodyPr>
          <a:lstStyle/>
          <a:p>
            <a:r>
              <a:rPr lang="en-US" sz="1200" dirty="0" smtClean="0"/>
              <a:t>40 (4 x10Gbps DAC}</a:t>
            </a:r>
            <a:endParaRPr lang="en-US" dirty="0"/>
          </a:p>
        </p:txBody>
      </p:sp>
      <p:sp>
        <p:nvSpPr>
          <p:cNvPr id="13" name="Rectangle 12"/>
          <p:cNvSpPr/>
          <p:nvPr/>
        </p:nvSpPr>
        <p:spPr>
          <a:xfrm>
            <a:off x="3124200" y="1981200"/>
            <a:ext cx="1524000"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bg2">
                    <a:lumMod val="90000"/>
                  </a:schemeClr>
                </a:solidFill>
              </a:rPr>
              <a:t>C7000</a:t>
            </a:r>
            <a:endParaRPr lang="en-US" dirty="0">
              <a:solidFill>
                <a:schemeClr val="bg2">
                  <a:lumMod val="90000"/>
                </a:schemeClr>
              </a:solidFill>
            </a:endParaRPr>
          </a:p>
        </p:txBody>
      </p:sp>
      <p:sp>
        <p:nvSpPr>
          <p:cNvPr id="14" name="Rectangle 13"/>
          <p:cNvSpPr/>
          <p:nvPr/>
        </p:nvSpPr>
        <p:spPr>
          <a:xfrm>
            <a:off x="3124200" y="2514600"/>
            <a:ext cx="1524000"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bg2">
                    <a:lumMod val="90000"/>
                  </a:schemeClr>
                </a:solidFill>
              </a:rPr>
              <a:t>Brocade</a:t>
            </a:r>
            <a:endParaRPr lang="en-US" dirty="0">
              <a:solidFill>
                <a:schemeClr val="bg2">
                  <a:lumMod val="90000"/>
                </a:schemeClr>
              </a:solidFill>
            </a:endParaRPr>
          </a:p>
        </p:txBody>
      </p:sp>
      <p:sp>
        <p:nvSpPr>
          <p:cNvPr id="15" name="Rectangle 14"/>
          <p:cNvSpPr/>
          <p:nvPr/>
        </p:nvSpPr>
        <p:spPr>
          <a:xfrm>
            <a:off x="3124200" y="1447800"/>
            <a:ext cx="1524000"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bg2">
                    <a:lumMod val="90000"/>
                  </a:schemeClr>
                </a:solidFill>
              </a:rPr>
              <a:t>Flex-10</a:t>
            </a:r>
            <a:endParaRPr lang="en-US" dirty="0">
              <a:solidFill>
                <a:schemeClr val="bg2">
                  <a:lumMod val="90000"/>
                </a:schemeClr>
              </a:solidFill>
            </a:endParaRPr>
          </a:p>
        </p:txBody>
      </p:sp>
      <p:cxnSp>
        <p:nvCxnSpPr>
          <p:cNvPr id="17" name="Elbow Connector 16"/>
          <p:cNvCxnSpPr>
            <a:stCxn id="4" idx="3"/>
            <a:endCxn id="15" idx="1"/>
          </p:cNvCxnSpPr>
          <p:nvPr/>
        </p:nvCxnSpPr>
        <p:spPr>
          <a:xfrm flipV="1">
            <a:off x="1981200" y="1714500"/>
            <a:ext cx="1143000" cy="533400"/>
          </a:xfrm>
          <a:prstGeom prst="bentConnector3">
            <a:avLst>
              <a:gd name="adj1" fmla="val 50000"/>
            </a:avLst>
          </a:prstGeom>
        </p:spPr>
        <p:style>
          <a:lnRef idx="1">
            <a:schemeClr val="accent1"/>
          </a:lnRef>
          <a:fillRef idx="0">
            <a:schemeClr val="accent1"/>
          </a:fillRef>
          <a:effectRef idx="0">
            <a:schemeClr val="accent1"/>
          </a:effectRef>
          <a:fontRef idx="minor">
            <a:schemeClr val="tx1"/>
          </a:fontRef>
        </p:style>
      </p:cxnSp>
      <p:sp>
        <p:nvSpPr>
          <p:cNvPr id="20" name="TextBox 19"/>
          <p:cNvSpPr txBox="1"/>
          <p:nvPr/>
        </p:nvSpPr>
        <p:spPr>
          <a:xfrm>
            <a:off x="2286000" y="1066800"/>
            <a:ext cx="1524000" cy="276999"/>
          </a:xfrm>
          <a:prstGeom prst="rect">
            <a:avLst/>
          </a:prstGeom>
          <a:noFill/>
        </p:spPr>
        <p:txBody>
          <a:bodyPr wrap="square" rtlCol="0">
            <a:spAutoFit/>
          </a:bodyPr>
          <a:lstStyle/>
          <a:p>
            <a:r>
              <a:rPr lang="en-US" sz="1200" dirty="0" smtClean="0"/>
              <a:t>40 (4 x10Gbps DAC)</a:t>
            </a:r>
            <a:endParaRPr lang="en-US" dirty="0"/>
          </a:p>
        </p:txBody>
      </p:sp>
      <p:sp>
        <p:nvSpPr>
          <p:cNvPr id="28" name="Rectangle 27"/>
          <p:cNvSpPr/>
          <p:nvPr/>
        </p:nvSpPr>
        <p:spPr>
          <a:xfrm>
            <a:off x="3124200" y="3048000"/>
            <a:ext cx="1524000"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bg2">
                    <a:lumMod val="90000"/>
                  </a:schemeClr>
                </a:solidFill>
              </a:rPr>
              <a:t>Brocade</a:t>
            </a:r>
            <a:endParaRPr lang="en-US" dirty="0">
              <a:solidFill>
                <a:schemeClr val="bg2">
                  <a:lumMod val="90000"/>
                </a:schemeClr>
              </a:solidFill>
            </a:endParaRPr>
          </a:p>
        </p:txBody>
      </p:sp>
      <p:sp>
        <p:nvSpPr>
          <p:cNvPr id="37" name="Rectangle 36"/>
          <p:cNvSpPr/>
          <p:nvPr/>
        </p:nvSpPr>
        <p:spPr>
          <a:xfrm>
            <a:off x="3124200" y="4267200"/>
            <a:ext cx="1524000" cy="1295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bg2">
                    <a:lumMod val="90000"/>
                  </a:schemeClr>
                </a:solidFill>
              </a:rPr>
              <a:t>SAN</a:t>
            </a:r>
            <a:endParaRPr lang="en-US" dirty="0">
              <a:solidFill>
                <a:schemeClr val="bg2">
                  <a:lumMod val="90000"/>
                </a:schemeClr>
              </a:solidFill>
            </a:endParaRPr>
          </a:p>
        </p:txBody>
      </p:sp>
      <p:sp>
        <p:nvSpPr>
          <p:cNvPr id="55" name="TextBox 54"/>
          <p:cNvSpPr txBox="1"/>
          <p:nvPr/>
        </p:nvSpPr>
        <p:spPr>
          <a:xfrm>
            <a:off x="3276600" y="3810000"/>
            <a:ext cx="1524000" cy="461665"/>
          </a:xfrm>
          <a:prstGeom prst="rect">
            <a:avLst/>
          </a:prstGeom>
          <a:noFill/>
        </p:spPr>
        <p:txBody>
          <a:bodyPr wrap="square" rtlCol="0">
            <a:spAutoFit/>
          </a:bodyPr>
          <a:lstStyle/>
          <a:p>
            <a:pPr marL="228600" indent="-228600"/>
            <a:r>
              <a:rPr lang="en-US" sz="1200" dirty="0" smtClean="0"/>
              <a:t>4(4 Gbps to  current SAN)</a:t>
            </a:r>
            <a:endParaRPr lang="en-US" dirty="0"/>
          </a:p>
        </p:txBody>
      </p:sp>
      <p:sp>
        <p:nvSpPr>
          <p:cNvPr id="56" name="TextBox 55"/>
          <p:cNvSpPr txBox="1"/>
          <p:nvPr/>
        </p:nvSpPr>
        <p:spPr>
          <a:xfrm>
            <a:off x="5105400" y="838200"/>
            <a:ext cx="3810000" cy="5047536"/>
          </a:xfrm>
          <a:prstGeom prst="rect">
            <a:avLst/>
          </a:prstGeom>
          <a:noFill/>
        </p:spPr>
        <p:txBody>
          <a:bodyPr wrap="square" rtlCol="0">
            <a:spAutoFit/>
          </a:bodyPr>
          <a:lstStyle/>
          <a:p>
            <a:r>
              <a:rPr lang="en-US" sz="1600" dirty="0" smtClean="0"/>
              <a:t>Here is the design with A5800 switches with Brocade switches in the C7000</a:t>
            </a:r>
          </a:p>
          <a:p>
            <a:endParaRPr lang="en-US" sz="1600" dirty="0" smtClean="0"/>
          </a:p>
          <a:p>
            <a:pPr>
              <a:buFont typeface="Arial" pitchFamily="34" charset="0"/>
              <a:buChar char="•"/>
            </a:pPr>
            <a:r>
              <a:rPr lang="en-US" sz="1600" dirty="0" smtClean="0"/>
              <a:t>MDS-9124 switches are removed</a:t>
            </a:r>
          </a:p>
          <a:p>
            <a:pPr>
              <a:buFont typeface="Arial" pitchFamily="34" charset="0"/>
              <a:buChar char="•"/>
            </a:pPr>
            <a:r>
              <a:rPr lang="en-US" sz="1600" dirty="0" smtClean="0"/>
              <a:t>Brocade fabric switches connect directly to the SAN.  Only cables between racks are connecting the Flex-10 to A5820.  Brocade switches can do 4Gbps and 8 Gbps SAN</a:t>
            </a:r>
          </a:p>
          <a:p>
            <a:pPr>
              <a:buFont typeface="Arial" pitchFamily="34" charset="0"/>
              <a:buChar char="•"/>
            </a:pPr>
            <a:endParaRPr lang="en-US" sz="1600" dirty="0" smtClean="0"/>
          </a:p>
          <a:p>
            <a:pPr>
              <a:buFont typeface="Arial" pitchFamily="34" charset="0"/>
              <a:buChar char="•"/>
            </a:pPr>
            <a:r>
              <a:rPr lang="en-US" sz="1600" dirty="0" smtClean="0"/>
              <a:t>40 Gbps C7000 to A5820 for four blades</a:t>
            </a:r>
          </a:p>
          <a:p>
            <a:pPr>
              <a:buFont typeface="Arial" pitchFamily="34" charset="0"/>
              <a:buChar char="•"/>
            </a:pPr>
            <a:endParaRPr lang="en-US" sz="1600" dirty="0" smtClean="0"/>
          </a:p>
          <a:p>
            <a:pPr>
              <a:buFont typeface="Arial" pitchFamily="34" charset="0"/>
              <a:buChar char="•"/>
            </a:pPr>
            <a:r>
              <a:rPr lang="en-US" sz="1600" dirty="0" smtClean="0"/>
              <a:t>40 Gbps A5800 user switches to A5820 core switch</a:t>
            </a:r>
          </a:p>
          <a:p>
            <a:pPr>
              <a:buFont typeface="Arial" pitchFamily="34" charset="0"/>
              <a:buChar char="•"/>
            </a:pPr>
            <a:endParaRPr lang="en-US" sz="1600" dirty="0" smtClean="0"/>
          </a:p>
          <a:p>
            <a:pPr>
              <a:buFont typeface="Arial" pitchFamily="34" charset="0"/>
              <a:buChar char="•"/>
            </a:pPr>
            <a:r>
              <a:rPr lang="en-US" sz="1600" dirty="0" smtClean="0"/>
              <a:t>Flex-10 bandwidth would increase with second Flex-10 or more blades</a:t>
            </a:r>
          </a:p>
          <a:p>
            <a:pPr>
              <a:buFont typeface="Arial" pitchFamily="34" charset="0"/>
              <a:buChar char="•"/>
            </a:pPr>
            <a:endParaRPr lang="en-US" sz="1600" dirty="0" smtClean="0"/>
          </a:p>
          <a:p>
            <a:pPr>
              <a:buFont typeface="Arial" pitchFamily="34" charset="0"/>
              <a:buChar char="•"/>
            </a:pPr>
            <a:r>
              <a:rPr lang="en-US" sz="1600" dirty="0" smtClean="0"/>
              <a:t>4 transceivers Brocade to SAN</a:t>
            </a:r>
          </a:p>
          <a:p>
            <a:pPr>
              <a:buFont typeface="Arial" pitchFamily="34" charset="0"/>
              <a:buChar char="•"/>
            </a:pPr>
            <a:r>
              <a:rPr lang="en-US" sz="1600" dirty="0" smtClean="0"/>
              <a:t>4 cables from Brocade to SAN</a:t>
            </a:r>
          </a:p>
          <a:p>
            <a:endParaRPr lang="en-US" dirty="0"/>
          </a:p>
        </p:txBody>
      </p:sp>
      <p:cxnSp>
        <p:nvCxnSpPr>
          <p:cNvPr id="42" name="Elbow Connector 41"/>
          <p:cNvCxnSpPr>
            <a:stCxn id="14" idx="3"/>
          </p:cNvCxnSpPr>
          <p:nvPr/>
        </p:nvCxnSpPr>
        <p:spPr>
          <a:xfrm flipH="1">
            <a:off x="4572000" y="2781300"/>
            <a:ext cx="76200" cy="2324100"/>
          </a:xfrm>
          <a:prstGeom prst="bentConnector4">
            <a:avLst>
              <a:gd name="adj1" fmla="val -485916"/>
              <a:gd name="adj2" fmla="val 100070"/>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7" name="Elbow Connector 46"/>
          <p:cNvCxnSpPr>
            <a:stCxn id="28" idx="1"/>
          </p:cNvCxnSpPr>
          <p:nvPr/>
        </p:nvCxnSpPr>
        <p:spPr>
          <a:xfrm rot="10800000" flipH="1" flipV="1">
            <a:off x="3124200" y="3314700"/>
            <a:ext cx="914400" cy="1638300"/>
          </a:xfrm>
          <a:prstGeom prst="bentConnector4">
            <a:avLst>
              <a:gd name="adj1" fmla="val -60211"/>
              <a:gd name="adj2" fmla="val 98232"/>
            </a:avLst>
          </a:prstGeom>
        </p:spPr>
        <p:style>
          <a:lnRef idx="1">
            <a:schemeClr val="accent1"/>
          </a:lnRef>
          <a:fillRef idx="0">
            <a:schemeClr val="accent1"/>
          </a:fillRef>
          <a:effectRef idx="0">
            <a:schemeClr val="accent1"/>
          </a:effectRef>
          <a:fontRef idx="minor">
            <a:schemeClr val="tx1"/>
          </a:fontRef>
        </p:style>
      </p:cxnSp>
      <p:sp>
        <p:nvSpPr>
          <p:cNvPr id="58" name="TextBox 57"/>
          <p:cNvSpPr txBox="1"/>
          <p:nvPr/>
        </p:nvSpPr>
        <p:spPr>
          <a:xfrm>
            <a:off x="609600" y="228600"/>
            <a:ext cx="8001000" cy="338554"/>
          </a:xfrm>
          <a:prstGeom prst="rect">
            <a:avLst/>
          </a:prstGeom>
          <a:noFill/>
        </p:spPr>
        <p:txBody>
          <a:bodyPr wrap="square" rtlCol="0">
            <a:spAutoFit/>
          </a:bodyPr>
          <a:lstStyle/>
          <a:p>
            <a:r>
              <a:rPr lang="en-US" sz="1600" dirty="0" smtClean="0"/>
              <a:t>Network diagram from center rack to right rack: Better method for our C7000 Project</a:t>
            </a:r>
            <a:endParaRPr lang="en-US" sz="1600" dirty="0"/>
          </a:p>
        </p:txBody>
      </p:sp>
      <p:sp>
        <p:nvSpPr>
          <p:cNvPr id="59" name="TextBox 58"/>
          <p:cNvSpPr txBox="1"/>
          <p:nvPr/>
        </p:nvSpPr>
        <p:spPr>
          <a:xfrm>
            <a:off x="609600" y="5867400"/>
            <a:ext cx="3810000" cy="369332"/>
          </a:xfrm>
          <a:prstGeom prst="rect">
            <a:avLst/>
          </a:prstGeom>
          <a:noFill/>
        </p:spPr>
        <p:txBody>
          <a:bodyPr wrap="square" rtlCol="0">
            <a:spAutoFit/>
          </a:bodyPr>
          <a:lstStyle/>
          <a:p>
            <a:r>
              <a:rPr lang="en-US" dirty="0" smtClean="0"/>
              <a:t>New SAN would be 8 Gbps</a:t>
            </a:r>
            <a:endParaRPr lang="en-US" dirty="0"/>
          </a:p>
        </p:txBody>
      </p:sp>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F8A41F9-5DEA-4ED6-9A0C-04B12AC1619E}" type="slidenum">
              <a:rPr lang="en-US" smtClean="0"/>
              <a:pPr/>
              <a:t>82</a:t>
            </a:fld>
            <a:endParaRPr lang="en-US" dirty="0"/>
          </a:p>
        </p:txBody>
      </p:sp>
      <p:sp>
        <p:nvSpPr>
          <p:cNvPr id="3" name="TextBox 2"/>
          <p:cNvSpPr txBox="1"/>
          <p:nvPr/>
        </p:nvSpPr>
        <p:spPr>
          <a:xfrm>
            <a:off x="685800" y="685800"/>
            <a:ext cx="7848600" cy="4770537"/>
          </a:xfrm>
          <a:prstGeom prst="rect">
            <a:avLst/>
          </a:prstGeom>
          <a:noFill/>
        </p:spPr>
        <p:txBody>
          <a:bodyPr wrap="square" rtlCol="0">
            <a:spAutoFit/>
          </a:bodyPr>
          <a:lstStyle/>
          <a:p>
            <a:r>
              <a:rPr lang="en-US" sz="1600" dirty="0" smtClean="0"/>
              <a:t>Pass-Through modules are less expensive upfront over the Brocade fabric switches.   The reason for going with the Brocade fabric switches</a:t>
            </a:r>
          </a:p>
          <a:p>
            <a:endParaRPr lang="en-US" sz="1600" dirty="0" smtClean="0"/>
          </a:p>
          <a:p>
            <a:pPr>
              <a:buFont typeface="Arial" pitchFamily="34" charset="0"/>
              <a:buChar char="•"/>
            </a:pPr>
            <a:r>
              <a:rPr lang="en-US" sz="1600" dirty="0" smtClean="0"/>
              <a:t>Cabling:  Pass-Through modules to the MDS-9124 will require two fiber optic cables per blade.   Four blades = 8 cables.   You also have 4 cables going from the SAN to the MDS-9124.   Every blade we add is two more cables on the Pass-through modules</a:t>
            </a:r>
          </a:p>
          <a:p>
            <a:pPr>
              <a:buFont typeface="Arial" pitchFamily="34" charset="0"/>
              <a:buChar char="•"/>
            </a:pPr>
            <a:endParaRPr lang="en-US" sz="1600" dirty="0" smtClean="0"/>
          </a:p>
          <a:p>
            <a:pPr>
              <a:buFont typeface="Arial" pitchFamily="34" charset="0"/>
              <a:buChar char="•"/>
            </a:pPr>
            <a:r>
              <a:rPr lang="en-US" sz="1600" dirty="0" smtClean="0"/>
              <a:t>Brocade fabric switches connect to the C7000 blades internally.   The SAN to Brocade will be cabling in the same rack.  Only external server will be ML350G5 with Arcserve.  </a:t>
            </a:r>
          </a:p>
          <a:p>
            <a:pPr>
              <a:buFont typeface="Arial" pitchFamily="34" charset="0"/>
              <a:buChar char="•"/>
            </a:pPr>
            <a:endParaRPr lang="en-US" sz="1600" dirty="0" smtClean="0"/>
          </a:p>
          <a:p>
            <a:pPr>
              <a:buFont typeface="Arial" pitchFamily="34" charset="0"/>
              <a:buChar char="•"/>
            </a:pPr>
            <a:r>
              <a:rPr lang="en-US" sz="1600" dirty="0" smtClean="0"/>
              <a:t>Only external connections would go to the SAN</a:t>
            </a:r>
          </a:p>
          <a:p>
            <a:pPr>
              <a:buFont typeface="Arial" pitchFamily="34" charset="0"/>
              <a:buChar char="•"/>
            </a:pPr>
            <a:endParaRPr lang="en-US" sz="1600" dirty="0" smtClean="0"/>
          </a:p>
          <a:p>
            <a:pPr>
              <a:buFont typeface="Arial" pitchFamily="34" charset="0"/>
              <a:buChar char="•"/>
            </a:pPr>
            <a:r>
              <a:rPr lang="en-US" sz="1600" dirty="0" smtClean="0"/>
              <a:t>8/24c are fully capable of all 16 blades and two SANs</a:t>
            </a:r>
          </a:p>
          <a:p>
            <a:pPr>
              <a:buFont typeface="Arial" pitchFamily="34" charset="0"/>
              <a:buChar char="•"/>
            </a:pPr>
            <a:r>
              <a:rPr lang="en-US" sz="1600" dirty="0" smtClean="0"/>
              <a:t>8/24c is 4 Gbps / 8 Gbps.  </a:t>
            </a:r>
          </a:p>
          <a:p>
            <a:pPr lvl="1">
              <a:buFont typeface="Arial" pitchFamily="34" charset="0"/>
              <a:buChar char="•"/>
            </a:pPr>
            <a:r>
              <a:rPr lang="en-US" sz="1600" dirty="0" smtClean="0"/>
              <a:t>Current SAN is 4 Gbps</a:t>
            </a:r>
          </a:p>
          <a:p>
            <a:pPr lvl="1">
              <a:buFont typeface="Arial" pitchFamily="34" charset="0"/>
              <a:buChar char="•"/>
            </a:pPr>
            <a:r>
              <a:rPr lang="en-US" sz="1600" dirty="0" smtClean="0"/>
              <a:t>New SAN is 8 Gbps</a:t>
            </a:r>
          </a:p>
          <a:p>
            <a:pPr>
              <a:buFont typeface="Arial" pitchFamily="34" charset="0"/>
              <a:buChar char="•"/>
            </a:pPr>
            <a:r>
              <a:rPr lang="en-US" sz="1600" dirty="0" smtClean="0"/>
              <a:t>The two MDS-9124 fabric switches would be removed from the rack. </a:t>
            </a:r>
          </a:p>
          <a:p>
            <a:pPr>
              <a:buFont typeface="Arial" pitchFamily="34" charset="0"/>
              <a:buChar char="•"/>
            </a:pPr>
            <a:r>
              <a:rPr lang="en-US" sz="1600" dirty="0" smtClean="0"/>
              <a:t>We want visitors to the server room to see a clean configuration.  </a:t>
            </a:r>
          </a:p>
          <a:p>
            <a:pPr>
              <a:buFont typeface="Arial" pitchFamily="34" charset="0"/>
              <a:buChar char="•"/>
            </a:pPr>
            <a:endParaRPr lang="en-US" sz="1600" dirty="0"/>
          </a:p>
        </p:txBody>
      </p:sp>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381000"/>
            <a:ext cx="8763000" cy="5509200"/>
          </a:xfrm>
          <a:prstGeom prst="rect">
            <a:avLst/>
          </a:prstGeom>
          <a:noFill/>
        </p:spPr>
        <p:txBody>
          <a:bodyPr wrap="square" rtlCol="0">
            <a:spAutoFit/>
          </a:bodyPr>
          <a:lstStyle/>
          <a:p>
            <a:r>
              <a:rPr lang="en-US" sz="1600" dirty="0" smtClean="0"/>
              <a:t>Brocade 8 Gbps 8/24c Fabric Switch</a:t>
            </a:r>
          </a:p>
          <a:p>
            <a:pPr>
              <a:buFont typeface="Arial" pitchFamily="34" charset="0"/>
              <a:buChar char="•"/>
            </a:pPr>
            <a:r>
              <a:rPr lang="en-US" sz="1600" dirty="0" smtClean="0"/>
              <a:t> 8 external 4 or 8 Gbps ports</a:t>
            </a:r>
          </a:p>
          <a:p>
            <a:pPr lvl="1">
              <a:buFont typeface="Arial" pitchFamily="34" charset="0"/>
              <a:buChar char="•"/>
            </a:pPr>
            <a:r>
              <a:rPr lang="en-US" sz="1600" dirty="0" smtClean="0"/>
              <a:t>Two to a SAN channel</a:t>
            </a:r>
          </a:p>
          <a:p>
            <a:pPr lvl="1">
              <a:buFont typeface="Arial" pitchFamily="34" charset="0"/>
              <a:buChar char="•"/>
            </a:pPr>
            <a:r>
              <a:rPr lang="en-US" sz="1600" dirty="0" smtClean="0"/>
              <a:t>Six for external servers</a:t>
            </a:r>
          </a:p>
          <a:p>
            <a:pPr lvl="2">
              <a:buFont typeface="Arial" pitchFamily="34" charset="0"/>
              <a:buChar char="•"/>
            </a:pPr>
            <a:r>
              <a:rPr lang="en-US" sz="1600" dirty="0" smtClean="0"/>
              <a:t>32SQL, 64SQL, Tape/Exchange, and Content connect to the SAN</a:t>
            </a:r>
          </a:p>
          <a:p>
            <a:pPr lvl="2">
              <a:buFont typeface="Arial" pitchFamily="34" charset="0"/>
              <a:buChar char="•"/>
            </a:pPr>
            <a:r>
              <a:rPr lang="en-US" sz="1600" dirty="0" smtClean="0"/>
              <a:t>The Fax Server will require an external server to host Brooktrout board</a:t>
            </a:r>
          </a:p>
          <a:p>
            <a:pPr>
              <a:buFont typeface="Arial" pitchFamily="34" charset="0"/>
              <a:buChar char="•"/>
            </a:pPr>
            <a:r>
              <a:rPr lang="en-US" sz="1600" dirty="0" smtClean="0"/>
              <a:t>16 Internal 4 or 8 Gbps ports</a:t>
            </a:r>
          </a:p>
          <a:p>
            <a:pPr lvl="1">
              <a:buFont typeface="Arial" pitchFamily="34" charset="0"/>
              <a:buChar char="•"/>
            </a:pPr>
            <a:r>
              <a:rPr lang="en-US" sz="1600" dirty="0" smtClean="0"/>
              <a:t>Each connects back to one blade slot</a:t>
            </a:r>
          </a:p>
          <a:p>
            <a:pPr lvl="1">
              <a:buFont typeface="Arial" pitchFamily="34" charset="0"/>
              <a:buChar char="•"/>
            </a:pPr>
            <a:endParaRPr lang="en-US" sz="1600" dirty="0"/>
          </a:p>
          <a:p>
            <a:pPr>
              <a:buFont typeface="Arial" pitchFamily="34" charset="0"/>
              <a:buChar char="•"/>
            </a:pPr>
            <a:r>
              <a:rPr lang="en-US" sz="1600" dirty="0" smtClean="0"/>
              <a:t>Benefit of 8/24c</a:t>
            </a:r>
          </a:p>
          <a:p>
            <a:pPr lvl="1">
              <a:buFont typeface="Arial" pitchFamily="34" charset="0"/>
              <a:buChar char="•"/>
            </a:pPr>
            <a:r>
              <a:rPr lang="en-US" sz="1600" dirty="0" smtClean="0"/>
              <a:t>16 Internal active ports</a:t>
            </a:r>
          </a:p>
          <a:p>
            <a:pPr lvl="2">
              <a:buFont typeface="Arial" pitchFamily="34" charset="0"/>
              <a:buChar char="•"/>
            </a:pPr>
            <a:r>
              <a:rPr lang="en-US" sz="1600" dirty="0" smtClean="0"/>
              <a:t>Complete coverage of the blade center 16 slots</a:t>
            </a:r>
          </a:p>
          <a:p>
            <a:pPr lvl="2">
              <a:buFont typeface="Arial" pitchFamily="34" charset="0"/>
              <a:buChar char="•"/>
            </a:pPr>
            <a:r>
              <a:rPr lang="en-US" sz="1600" dirty="0" smtClean="0"/>
              <a:t>Each Blade has dual port fabric HBA</a:t>
            </a:r>
          </a:p>
          <a:p>
            <a:pPr lvl="3">
              <a:buFont typeface="Arial" pitchFamily="34" charset="0"/>
              <a:buChar char="•"/>
            </a:pPr>
            <a:r>
              <a:rPr lang="en-US" sz="1600" dirty="0" smtClean="0"/>
              <a:t>One port per Brocade for fault redundancy</a:t>
            </a:r>
          </a:p>
          <a:p>
            <a:pPr lvl="1">
              <a:buFont typeface="Arial" pitchFamily="34" charset="0"/>
              <a:buChar char="•"/>
            </a:pPr>
            <a:r>
              <a:rPr lang="en-US" sz="1600" dirty="0" smtClean="0"/>
              <a:t>8 external active ports</a:t>
            </a:r>
          </a:p>
          <a:p>
            <a:pPr lvl="2">
              <a:buFont typeface="Arial" pitchFamily="34" charset="0"/>
              <a:buChar char="•"/>
            </a:pPr>
            <a:r>
              <a:rPr lang="en-US" sz="1600" dirty="0" smtClean="0"/>
              <a:t>Allows for migration of existing servers</a:t>
            </a:r>
          </a:p>
          <a:p>
            <a:pPr lvl="2">
              <a:buFont typeface="Arial" pitchFamily="34" charset="0"/>
              <a:buChar char="•"/>
            </a:pPr>
            <a:r>
              <a:rPr lang="en-US" sz="1600" dirty="0" smtClean="0"/>
              <a:t>Connection of two SANs for active to active SAN replication</a:t>
            </a:r>
          </a:p>
          <a:p>
            <a:pPr lvl="2">
              <a:buFont typeface="Arial" pitchFamily="34" charset="0"/>
              <a:buChar char="•"/>
            </a:pPr>
            <a:endParaRPr lang="en-US" sz="1600" dirty="0" smtClean="0"/>
          </a:p>
          <a:p>
            <a:endParaRPr lang="en-US" sz="1600" dirty="0" smtClean="0"/>
          </a:p>
          <a:p>
            <a:pPr lvl="2"/>
            <a:endParaRPr lang="en-US" sz="1600" dirty="0" smtClean="0"/>
          </a:p>
          <a:p>
            <a:pPr lvl="2"/>
            <a:r>
              <a:rPr lang="en-US" sz="1600" dirty="0"/>
              <a:t>	</a:t>
            </a:r>
            <a:endParaRPr lang="en-US" sz="1600" dirty="0" smtClean="0"/>
          </a:p>
          <a:p>
            <a:pPr lvl="1"/>
            <a:r>
              <a:rPr lang="en-US" sz="1600" dirty="0" smtClean="0"/>
              <a:t>		</a:t>
            </a:r>
          </a:p>
        </p:txBody>
      </p:sp>
      <p:sp>
        <p:nvSpPr>
          <p:cNvPr id="3" name="Slide Number Placeholder 2"/>
          <p:cNvSpPr>
            <a:spLocks noGrp="1"/>
          </p:cNvSpPr>
          <p:nvPr>
            <p:ph type="sldNum" sz="quarter" idx="12"/>
          </p:nvPr>
        </p:nvSpPr>
        <p:spPr/>
        <p:txBody>
          <a:bodyPr/>
          <a:lstStyle/>
          <a:p>
            <a:fld id="{9F8A41F9-5DEA-4ED6-9A0C-04B12AC1619E}" type="slidenum">
              <a:rPr lang="en-US" smtClean="0"/>
              <a:pPr/>
              <a:t>83</a:t>
            </a:fld>
            <a:endParaRPr lang="en-US" dirty="0"/>
          </a:p>
        </p:txBody>
      </p:sp>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304800" y="1397000"/>
          <a:ext cx="8610608" cy="741680"/>
        </p:xfrm>
        <a:graphic>
          <a:graphicData uri="http://schemas.openxmlformats.org/drawingml/2006/table">
            <a:tbl>
              <a:tblPr>
                <a:tableStyleId>{5C22544A-7EE6-4342-B048-85BDC9FD1C3A}</a:tableStyleId>
              </a:tblPr>
              <a:tblGrid>
                <a:gridCol w="538163"/>
                <a:gridCol w="538163"/>
                <a:gridCol w="538163"/>
                <a:gridCol w="538163"/>
                <a:gridCol w="538163"/>
                <a:gridCol w="538163"/>
                <a:gridCol w="538163"/>
                <a:gridCol w="538163"/>
                <a:gridCol w="538163"/>
                <a:gridCol w="538163"/>
                <a:gridCol w="538163"/>
                <a:gridCol w="538163"/>
                <a:gridCol w="538163"/>
                <a:gridCol w="538163"/>
                <a:gridCol w="538163"/>
                <a:gridCol w="538163"/>
              </a:tblGrid>
              <a:tr h="370840">
                <a:tc>
                  <a:txBody>
                    <a:bodyPr/>
                    <a:lstStyle/>
                    <a:p>
                      <a:r>
                        <a:rPr lang="en-US" dirty="0" smtClean="0"/>
                        <a:t>1</a:t>
                      </a:r>
                      <a:endParaRPr lang="en-US" dirty="0"/>
                    </a:p>
                  </a:txBody>
                  <a:tcPr/>
                </a:tc>
                <a:tc>
                  <a:txBody>
                    <a:bodyPr/>
                    <a:lstStyle/>
                    <a:p>
                      <a:r>
                        <a:rPr lang="en-US" dirty="0" smtClean="0"/>
                        <a:t>2</a:t>
                      </a:r>
                      <a:endParaRPr lang="en-US" dirty="0"/>
                    </a:p>
                  </a:txBody>
                  <a:tcPr/>
                </a:tc>
                <a:tc>
                  <a:txBody>
                    <a:bodyPr/>
                    <a:lstStyle/>
                    <a:p>
                      <a:r>
                        <a:rPr lang="en-US" dirty="0" smtClean="0"/>
                        <a:t>3</a:t>
                      </a:r>
                      <a:endParaRPr lang="en-US" dirty="0"/>
                    </a:p>
                  </a:txBody>
                  <a:tcPr/>
                </a:tc>
                <a:tc>
                  <a:txBody>
                    <a:bodyPr/>
                    <a:lstStyle/>
                    <a:p>
                      <a:r>
                        <a:rPr lang="en-US" dirty="0" smtClean="0"/>
                        <a:t>4</a:t>
                      </a:r>
                      <a:endParaRPr lang="en-US" dirty="0"/>
                    </a:p>
                  </a:txBody>
                  <a:tcPr/>
                </a:tc>
                <a:tc>
                  <a:txBody>
                    <a:bodyPr/>
                    <a:lstStyle/>
                    <a:p>
                      <a:r>
                        <a:rPr lang="en-US" dirty="0" smtClean="0"/>
                        <a:t>5</a:t>
                      </a:r>
                      <a:endParaRPr lang="en-US" dirty="0"/>
                    </a:p>
                  </a:txBody>
                  <a:tcPr/>
                </a:tc>
                <a:tc>
                  <a:txBody>
                    <a:bodyPr/>
                    <a:lstStyle/>
                    <a:p>
                      <a:r>
                        <a:rPr lang="en-US" dirty="0" smtClean="0"/>
                        <a:t>6</a:t>
                      </a:r>
                      <a:endParaRPr lang="en-US" dirty="0"/>
                    </a:p>
                  </a:txBody>
                  <a:tcPr/>
                </a:tc>
                <a:tc>
                  <a:txBody>
                    <a:bodyPr/>
                    <a:lstStyle/>
                    <a:p>
                      <a:r>
                        <a:rPr lang="en-US" dirty="0" smtClean="0"/>
                        <a:t>7</a:t>
                      </a:r>
                      <a:endParaRPr lang="en-US" dirty="0"/>
                    </a:p>
                  </a:txBody>
                  <a:tcPr/>
                </a:tc>
                <a:tc>
                  <a:txBody>
                    <a:bodyPr/>
                    <a:lstStyle/>
                    <a:p>
                      <a:r>
                        <a:rPr lang="en-US" dirty="0" smtClean="0"/>
                        <a:t>8</a:t>
                      </a:r>
                      <a:endParaRPr lang="en-US" dirty="0"/>
                    </a:p>
                  </a:txBody>
                  <a:tcPr/>
                </a:tc>
                <a:tc>
                  <a:txBody>
                    <a:bodyPr/>
                    <a:lstStyle/>
                    <a:p>
                      <a:r>
                        <a:rPr lang="en-US" dirty="0" smtClean="0"/>
                        <a:t>9</a:t>
                      </a:r>
                      <a:endParaRPr lang="en-US" dirty="0"/>
                    </a:p>
                  </a:txBody>
                  <a:tcPr/>
                </a:tc>
                <a:tc>
                  <a:txBody>
                    <a:bodyPr/>
                    <a:lstStyle/>
                    <a:p>
                      <a:r>
                        <a:rPr lang="en-US" dirty="0" smtClean="0"/>
                        <a:t>10</a:t>
                      </a:r>
                      <a:endParaRPr lang="en-US" dirty="0"/>
                    </a:p>
                  </a:txBody>
                  <a:tcPr/>
                </a:tc>
                <a:tc>
                  <a:txBody>
                    <a:bodyPr/>
                    <a:lstStyle/>
                    <a:p>
                      <a:r>
                        <a:rPr lang="en-US" dirty="0" smtClean="0"/>
                        <a:t>11</a:t>
                      </a:r>
                      <a:endParaRPr lang="en-US" dirty="0"/>
                    </a:p>
                  </a:txBody>
                  <a:tcPr/>
                </a:tc>
                <a:tc>
                  <a:txBody>
                    <a:bodyPr/>
                    <a:lstStyle/>
                    <a:p>
                      <a:r>
                        <a:rPr lang="en-US" dirty="0" smtClean="0"/>
                        <a:t>12</a:t>
                      </a:r>
                      <a:endParaRPr lang="en-US" dirty="0"/>
                    </a:p>
                  </a:txBody>
                  <a:tcPr/>
                </a:tc>
                <a:tc>
                  <a:txBody>
                    <a:bodyPr/>
                    <a:lstStyle/>
                    <a:p>
                      <a:r>
                        <a:rPr lang="en-US" dirty="0" smtClean="0"/>
                        <a:t>13</a:t>
                      </a:r>
                      <a:endParaRPr lang="en-US" dirty="0"/>
                    </a:p>
                  </a:txBody>
                  <a:tcPr/>
                </a:tc>
                <a:tc>
                  <a:txBody>
                    <a:bodyPr/>
                    <a:lstStyle/>
                    <a:p>
                      <a:r>
                        <a:rPr lang="en-US" dirty="0" smtClean="0"/>
                        <a:t>14</a:t>
                      </a:r>
                      <a:endParaRPr lang="en-US" dirty="0"/>
                    </a:p>
                  </a:txBody>
                  <a:tcPr/>
                </a:tc>
                <a:tc>
                  <a:txBody>
                    <a:bodyPr/>
                    <a:lstStyle/>
                    <a:p>
                      <a:r>
                        <a:rPr lang="en-US" dirty="0" smtClean="0"/>
                        <a:t>15</a:t>
                      </a:r>
                      <a:endParaRPr lang="en-US" dirty="0"/>
                    </a:p>
                  </a:txBody>
                  <a:tcPr/>
                </a:tc>
                <a:tc>
                  <a:txBody>
                    <a:bodyPr/>
                    <a:lstStyle/>
                    <a:p>
                      <a:r>
                        <a:rPr lang="en-US" dirty="0" smtClean="0"/>
                        <a:t>16</a:t>
                      </a:r>
                      <a:endParaRPr lang="en-US" dirty="0"/>
                    </a:p>
                  </a:txBody>
                  <a:tcPr/>
                </a:tc>
              </a:tr>
              <a:tr h="370840">
                <a:tc>
                  <a:txBody>
                    <a:bodyPr/>
                    <a:lstStyle/>
                    <a:p>
                      <a:r>
                        <a:rPr lang="en-US" dirty="0" smtClean="0"/>
                        <a:t>xx</a:t>
                      </a:r>
                      <a:endParaRPr lang="en-US" dirty="0"/>
                    </a:p>
                  </a:txBody>
                  <a:tcPr/>
                </a:tc>
                <a:tc>
                  <a:txBody>
                    <a:bodyPr/>
                    <a:lstStyle/>
                    <a:p>
                      <a:r>
                        <a:rPr lang="en-US" dirty="0" smtClean="0"/>
                        <a:t>xx</a:t>
                      </a:r>
                      <a:endParaRPr lang="en-US" dirty="0"/>
                    </a:p>
                  </a:txBody>
                  <a:tcPr/>
                </a:tc>
                <a:tc>
                  <a:txBody>
                    <a:bodyPr/>
                    <a:lstStyle/>
                    <a:p>
                      <a:r>
                        <a:rPr lang="en-US" dirty="0" smtClean="0"/>
                        <a:t>xx</a:t>
                      </a:r>
                      <a:endParaRPr lang="en-US" dirty="0"/>
                    </a:p>
                  </a:txBody>
                  <a:tcPr/>
                </a:tc>
                <a:tc>
                  <a:txBody>
                    <a:bodyPr/>
                    <a:lstStyle/>
                    <a:p>
                      <a:r>
                        <a:rPr lang="en-US" dirty="0" smtClean="0"/>
                        <a:t>xx</a:t>
                      </a:r>
                      <a:endParaRPr lang="en-US" dirty="0"/>
                    </a:p>
                  </a:txBody>
                  <a:tcPr/>
                </a:tc>
                <a:tc>
                  <a:txBody>
                    <a:bodyPr/>
                    <a:lstStyle/>
                    <a:p>
                      <a:r>
                        <a:rPr lang="en-US" dirty="0" smtClean="0"/>
                        <a:t>1</a:t>
                      </a:r>
                      <a:endParaRPr lang="en-US" dirty="0"/>
                    </a:p>
                  </a:txBody>
                  <a:tcPr/>
                </a:tc>
                <a:tc>
                  <a:txBody>
                    <a:bodyPr/>
                    <a:lstStyle/>
                    <a:p>
                      <a:r>
                        <a:rPr lang="en-US" dirty="0" smtClean="0"/>
                        <a:t>2</a:t>
                      </a:r>
                      <a:endParaRPr lang="en-US" dirty="0"/>
                    </a:p>
                  </a:txBody>
                  <a:tcPr/>
                </a:tc>
                <a:tc>
                  <a:txBody>
                    <a:bodyPr/>
                    <a:lstStyle/>
                    <a:p>
                      <a:r>
                        <a:rPr lang="en-US" dirty="0" smtClean="0"/>
                        <a:t>3</a:t>
                      </a:r>
                      <a:endParaRPr lang="en-US" dirty="0"/>
                    </a:p>
                  </a:txBody>
                  <a:tcPr/>
                </a:tc>
                <a:tc>
                  <a:txBody>
                    <a:bodyPr/>
                    <a:lstStyle/>
                    <a:p>
                      <a:r>
                        <a:rPr lang="en-US" dirty="0" smtClean="0"/>
                        <a:t>4</a:t>
                      </a:r>
                      <a:endParaRPr lang="en-US" dirty="0"/>
                    </a:p>
                  </a:txBody>
                  <a:tcPr/>
                </a:tc>
                <a:tc>
                  <a:txBody>
                    <a:bodyPr/>
                    <a:lstStyle/>
                    <a:p>
                      <a:r>
                        <a:rPr lang="en-US" dirty="0" smtClean="0"/>
                        <a:t>5</a:t>
                      </a:r>
                      <a:endParaRPr lang="en-US" dirty="0"/>
                    </a:p>
                  </a:txBody>
                  <a:tcPr/>
                </a:tc>
                <a:tc>
                  <a:txBody>
                    <a:bodyPr/>
                    <a:lstStyle/>
                    <a:p>
                      <a:r>
                        <a:rPr lang="en-US" dirty="0" smtClean="0"/>
                        <a:t>6</a:t>
                      </a:r>
                      <a:endParaRPr lang="en-US" dirty="0"/>
                    </a:p>
                  </a:txBody>
                  <a:tcPr/>
                </a:tc>
                <a:tc>
                  <a:txBody>
                    <a:bodyPr/>
                    <a:lstStyle/>
                    <a:p>
                      <a:r>
                        <a:rPr lang="en-US" dirty="0" smtClean="0"/>
                        <a:t>7</a:t>
                      </a:r>
                      <a:endParaRPr lang="en-US" dirty="0"/>
                    </a:p>
                  </a:txBody>
                  <a:tcPr/>
                </a:tc>
                <a:tc>
                  <a:txBody>
                    <a:bodyPr/>
                    <a:lstStyle/>
                    <a:p>
                      <a:r>
                        <a:rPr lang="en-US" dirty="0" smtClean="0"/>
                        <a:t>8</a:t>
                      </a:r>
                      <a:endParaRPr lang="en-US" dirty="0"/>
                    </a:p>
                  </a:txBody>
                  <a:tcPr/>
                </a:tc>
                <a:tc>
                  <a:txBody>
                    <a:bodyPr/>
                    <a:lstStyle/>
                    <a:p>
                      <a:r>
                        <a:rPr lang="en-US" dirty="0" smtClean="0"/>
                        <a:t>xx</a:t>
                      </a:r>
                      <a:endParaRPr lang="en-US" dirty="0"/>
                    </a:p>
                  </a:txBody>
                  <a:tcPr/>
                </a:tc>
                <a:tc>
                  <a:txBody>
                    <a:bodyPr/>
                    <a:lstStyle/>
                    <a:p>
                      <a:r>
                        <a:rPr lang="en-US" dirty="0" smtClean="0"/>
                        <a:t>xx</a:t>
                      </a:r>
                      <a:endParaRPr lang="en-US" dirty="0"/>
                    </a:p>
                  </a:txBody>
                  <a:tcPr/>
                </a:tc>
                <a:tc>
                  <a:txBody>
                    <a:bodyPr/>
                    <a:lstStyle/>
                    <a:p>
                      <a:r>
                        <a:rPr lang="en-US" dirty="0" smtClean="0"/>
                        <a:t>xx</a:t>
                      </a:r>
                      <a:endParaRPr lang="en-US" dirty="0"/>
                    </a:p>
                  </a:txBody>
                  <a:tcPr/>
                </a:tc>
                <a:tc>
                  <a:txBody>
                    <a:bodyPr/>
                    <a:lstStyle/>
                    <a:p>
                      <a:r>
                        <a:rPr lang="en-US" dirty="0" smtClean="0"/>
                        <a:t>xx</a:t>
                      </a:r>
                      <a:endParaRPr lang="en-US" dirty="0"/>
                    </a:p>
                  </a:txBody>
                  <a:tcPr/>
                </a:tc>
              </a:tr>
            </a:tbl>
          </a:graphicData>
        </a:graphic>
      </p:graphicFrame>
      <p:sp>
        <p:nvSpPr>
          <p:cNvPr id="3" name="TextBox 2"/>
          <p:cNvSpPr txBox="1"/>
          <p:nvPr/>
        </p:nvSpPr>
        <p:spPr>
          <a:xfrm>
            <a:off x="2286000" y="381000"/>
            <a:ext cx="3962400" cy="1200329"/>
          </a:xfrm>
          <a:prstGeom prst="rect">
            <a:avLst/>
          </a:prstGeom>
          <a:noFill/>
        </p:spPr>
        <p:txBody>
          <a:bodyPr wrap="square" rtlCol="0">
            <a:spAutoFit/>
          </a:bodyPr>
          <a:lstStyle/>
          <a:p>
            <a:pPr algn="ctr"/>
            <a:r>
              <a:rPr lang="en-US" dirty="0" smtClean="0"/>
              <a:t>Blade Center side of the 8/24 Brocade</a:t>
            </a:r>
          </a:p>
          <a:p>
            <a:pPr algn="ctr"/>
            <a:r>
              <a:rPr lang="en-US" dirty="0" smtClean="0"/>
              <a:t>Each internal port goes to one blade HBA port</a:t>
            </a:r>
          </a:p>
          <a:p>
            <a:endParaRPr lang="en-US" dirty="0"/>
          </a:p>
        </p:txBody>
      </p:sp>
      <p:sp>
        <p:nvSpPr>
          <p:cNvPr id="4" name="TextBox 3"/>
          <p:cNvSpPr txBox="1"/>
          <p:nvPr/>
        </p:nvSpPr>
        <p:spPr>
          <a:xfrm>
            <a:off x="2362200" y="2667000"/>
            <a:ext cx="4191000" cy="3139321"/>
          </a:xfrm>
          <a:prstGeom prst="rect">
            <a:avLst/>
          </a:prstGeom>
          <a:noFill/>
        </p:spPr>
        <p:txBody>
          <a:bodyPr wrap="square" rtlCol="0">
            <a:spAutoFit/>
          </a:bodyPr>
          <a:lstStyle/>
          <a:p>
            <a:pPr algn="ctr"/>
            <a:r>
              <a:rPr lang="en-US" dirty="0" smtClean="0"/>
              <a:t>Each of the eight external ports can go to </a:t>
            </a:r>
          </a:p>
          <a:p>
            <a:pPr algn="ctr"/>
            <a:r>
              <a:rPr lang="en-US" dirty="0" smtClean="0"/>
              <a:t>a SAN or external server</a:t>
            </a:r>
          </a:p>
          <a:p>
            <a:pPr algn="ctr"/>
            <a:endParaRPr lang="en-US" dirty="0"/>
          </a:p>
          <a:p>
            <a:pPr marL="342900" indent="-342900">
              <a:buFont typeface="+mj-lt"/>
              <a:buAutoNum type="arabicPeriod"/>
            </a:pPr>
            <a:r>
              <a:rPr lang="en-US" dirty="0" smtClean="0"/>
              <a:t>SAN</a:t>
            </a:r>
          </a:p>
          <a:p>
            <a:pPr marL="342900" indent="-342900">
              <a:buFont typeface="+mj-lt"/>
              <a:buAutoNum type="arabicPeriod"/>
            </a:pPr>
            <a:r>
              <a:rPr lang="en-US" dirty="0" smtClean="0"/>
              <a:t>SAN</a:t>
            </a:r>
          </a:p>
          <a:p>
            <a:pPr marL="342900" indent="-342900">
              <a:buFont typeface="+mj-lt"/>
              <a:buAutoNum type="arabicPeriod"/>
            </a:pPr>
            <a:r>
              <a:rPr lang="en-US" dirty="0" smtClean="0"/>
              <a:t>32sql</a:t>
            </a:r>
          </a:p>
          <a:p>
            <a:pPr marL="342900" indent="-342900">
              <a:buFont typeface="+mj-lt"/>
              <a:buAutoNum type="arabicPeriod"/>
            </a:pPr>
            <a:r>
              <a:rPr lang="en-US" dirty="0" smtClean="0"/>
              <a:t>64sql</a:t>
            </a:r>
          </a:p>
          <a:p>
            <a:pPr marL="342900" indent="-342900">
              <a:buFont typeface="+mj-lt"/>
              <a:buAutoNum type="arabicPeriod"/>
            </a:pPr>
            <a:r>
              <a:rPr lang="en-US" dirty="0" smtClean="0"/>
              <a:t>Content</a:t>
            </a:r>
          </a:p>
          <a:p>
            <a:pPr marL="342900" indent="-342900">
              <a:buFont typeface="+mj-lt"/>
              <a:buAutoNum type="arabicPeriod"/>
            </a:pPr>
            <a:r>
              <a:rPr lang="en-US" dirty="0" smtClean="0"/>
              <a:t>Tape / Exchange</a:t>
            </a:r>
          </a:p>
          <a:p>
            <a:r>
              <a:rPr lang="en-US" dirty="0" smtClean="0"/>
              <a:t> </a:t>
            </a:r>
          </a:p>
          <a:p>
            <a:endParaRPr lang="en-US" dirty="0"/>
          </a:p>
        </p:txBody>
      </p:sp>
      <p:sp>
        <p:nvSpPr>
          <p:cNvPr id="5" name="Slide Number Placeholder 4"/>
          <p:cNvSpPr>
            <a:spLocks noGrp="1"/>
          </p:cNvSpPr>
          <p:nvPr>
            <p:ph type="sldNum" sz="quarter" idx="12"/>
          </p:nvPr>
        </p:nvSpPr>
        <p:spPr/>
        <p:txBody>
          <a:bodyPr/>
          <a:lstStyle/>
          <a:p>
            <a:fld id="{9F8A41F9-5DEA-4ED6-9A0C-04B12AC1619E}" type="slidenum">
              <a:rPr lang="en-US" smtClean="0"/>
              <a:pPr/>
              <a:t>84</a:t>
            </a:fld>
            <a:endParaRPr lang="en-US" dirty="0"/>
          </a:p>
        </p:txBody>
      </p:sp>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2000" y="533400"/>
            <a:ext cx="7543800" cy="5509200"/>
          </a:xfrm>
          <a:prstGeom prst="rect">
            <a:avLst/>
          </a:prstGeom>
          <a:noFill/>
        </p:spPr>
        <p:txBody>
          <a:bodyPr wrap="square" rtlCol="0">
            <a:spAutoFit/>
          </a:bodyPr>
          <a:lstStyle/>
          <a:p>
            <a:r>
              <a:rPr lang="en-US" sz="1600" dirty="0" smtClean="0">
                <a:solidFill>
                  <a:srgbClr val="FF0000"/>
                </a:solidFill>
              </a:rPr>
              <a:t>Brocade  8/12c solution</a:t>
            </a:r>
          </a:p>
          <a:p>
            <a:endParaRPr lang="en-US" sz="1600" dirty="0" smtClean="0">
              <a:solidFill>
                <a:srgbClr val="FF0000"/>
              </a:solidFill>
            </a:endParaRPr>
          </a:p>
          <a:p>
            <a:r>
              <a:rPr lang="en-US" sz="1600" dirty="0" smtClean="0">
                <a:solidFill>
                  <a:srgbClr val="FF0000"/>
                </a:solidFill>
              </a:rPr>
              <a:t>It is a 8/24c with only 12 active ports and a 12 port license that can be purchased later on.   It is less expensive to get the 8/24c up front</a:t>
            </a:r>
          </a:p>
          <a:p>
            <a:endParaRPr lang="en-US" sz="1600" dirty="0" smtClean="0">
              <a:solidFill>
                <a:srgbClr val="FF0000"/>
              </a:solidFill>
            </a:endParaRPr>
          </a:p>
          <a:p>
            <a:r>
              <a:rPr lang="en-US" sz="1600" dirty="0" smtClean="0">
                <a:solidFill>
                  <a:srgbClr val="FF0000"/>
                </a:solidFill>
              </a:rPr>
              <a:t>8/24c x 2 = $19,100</a:t>
            </a:r>
          </a:p>
          <a:p>
            <a:r>
              <a:rPr lang="en-US" sz="1600" dirty="0" smtClean="0">
                <a:solidFill>
                  <a:srgbClr val="FF0000"/>
                </a:solidFill>
              </a:rPr>
              <a:t>16 blades capable </a:t>
            </a:r>
          </a:p>
          <a:p>
            <a:r>
              <a:rPr lang="en-US" sz="1600" dirty="0" smtClean="0">
                <a:solidFill>
                  <a:srgbClr val="FF0000"/>
                </a:solidFill>
              </a:rPr>
              <a:t>8 external connections:  2 for SAN and 6 for external servers like fax modem server.   They don’t make a fax modem for a blade center.    We can take one of the ML350 G5s for the Brooktrout board.   </a:t>
            </a:r>
          </a:p>
          <a:p>
            <a:endParaRPr lang="en-US" sz="1600" dirty="0" smtClean="0">
              <a:solidFill>
                <a:srgbClr val="FF0000"/>
              </a:solidFill>
            </a:endParaRPr>
          </a:p>
          <a:p>
            <a:r>
              <a:rPr lang="en-US" sz="1600" dirty="0" smtClean="0">
                <a:solidFill>
                  <a:srgbClr val="FF0000"/>
                </a:solidFill>
              </a:rPr>
              <a:t>8/12c x 2 = $12,664</a:t>
            </a:r>
          </a:p>
          <a:p>
            <a:r>
              <a:rPr lang="en-US" sz="1600" dirty="0" smtClean="0">
                <a:solidFill>
                  <a:srgbClr val="FF0000"/>
                </a:solidFill>
              </a:rPr>
              <a:t>12 port license x 2 = $10,442</a:t>
            </a:r>
          </a:p>
          <a:p>
            <a:endParaRPr lang="en-US" sz="1600" dirty="0" smtClean="0">
              <a:solidFill>
                <a:srgbClr val="FF0000"/>
              </a:solidFill>
            </a:endParaRPr>
          </a:p>
          <a:p>
            <a:r>
              <a:rPr lang="en-US" sz="1600" dirty="0" smtClean="0">
                <a:solidFill>
                  <a:srgbClr val="FF0000"/>
                </a:solidFill>
              </a:rPr>
              <a:t>Future total of $23,000, you save $6500 now but spend $3900 more over time.</a:t>
            </a:r>
          </a:p>
          <a:p>
            <a:endParaRPr lang="en-US" sz="1600" dirty="0" smtClean="0">
              <a:solidFill>
                <a:srgbClr val="FF0000"/>
              </a:solidFill>
            </a:endParaRPr>
          </a:p>
          <a:p>
            <a:r>
              <a:rPr lang="en-US" sz="1600" dirty="0" smtClean="0">
                <a:solidFill>
                  <a:srgbClr val="FF0000"/>
                </a:solidFill>
              </a:rPr>
              <a:t>Either solution would support 5 server blades.  Just cost more to upgrade later on.   4 external servers + 2 for SAN + 5 for blades = 11 licenses</a:t>
            </a:r>
          </a:p>
          <a:p>
            <a:endParaRPr lang="en-US" sz="1600" dirty="0" smtClean="0">
              <a:solidFill>
                <a:srgbClr val="FF0000"/>
              </a:solidFill>
            </a:endParaRPr>
          </a:p>
          <a:p>
            <a:r>
              <a:rPr lang="en-US" sz="1600" dirty="0" smtClean="0">
                <a:solidFill>
                  <a:srgbClr val="FF0000"/>
                </a:solidFill>
              </a:rPr>
              <a:t>Brocade fabric switches allow for 8Gbps SAN to be connected.  </a:t>
            </a:r>
          </a:p>
          <a:p>
            <a:r>
              <a:rPr lang="en-US" sz="1600" dirty="0" smtClean="0">
                <a:solidFill>
                  <a:srgbClr val="FF0000"/>
                </a:solidFill>
              </a:rPr>
              <a:t>Eliminates cabling, cleaner look. </a:t>
            </a:r>
          </a:p>
          <a:p>
            <a:endParaRPr lang="en-US" sz="1600" dirty="0"/>
          </a:p>
        </p:txBody>
      </p:sp>
      <p:sp>
        <p:nvSpPr>
          <p:cNvPr id="3" name="Slide Number Placeholder 2"/>
          <p:cNvSpPr>
            <a:spLocks noGrp="1"/>
          </p:cNvSpPr>
          <p:nvPr>
            <p:ph type="sldNum" sz="quarter" idx="12"/>
          </p:nvPr>
        </p:nvSpPr>
        <p:spPr/>
        <p:txBody>
          <a:bodyPr/>
          <a:lstStyle/>
          <a:p>
            <a:fld id="{9F8A41F9-5DEA-4ED6-9A0C-04B12AC1619E}" type="slidenum">
              <a:rPr lang="en-US" smtClean="0"/>
              <a:pPr/>
              <a:t>85</a:t>
            </a:fld>
            <a:endParaRPr lang="en-US" dirty="0"/>
          </a:p>
        </p:txBody>
      </p:sp>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F8A41F9-5DEA-4ED6-9A0C-04B12AC1619E}" type="slidenum">
              <a:rPr lang="en-US" smtClean="0"/>
              <a:pPr/>
              <a:t>86</a:t>
            </a:fld>
            <a:endParaRPr lang="en-US" dirty="0"/>
          </a:p>
        </p:txBody>
      </p:sp>
      <p:graphicFrame>
        <p:nvGraphicFramePr>
          <p:cNvPr id="3" name="Table 2"/>
          <p:cNvGraphicFramePr>
            <a:graphicFrameLocks noGrp="1"/>
          </p:cNvGraphicFramePr>
          <p:nvPr/>
        </p:nvGraphicFramePr>
        <p:xfrm>
          <a:off x="457200" y="1549400"/>
          <a:ext cx="8610608" cy="741680"/>
        </p:xfrm>
        <a:graphic>
          <a:graphicData uri="http://schemas.openxmlformats.org/drawingml/2006/table">
            <a:tbl>
              <a:tblPr>
                <a:tableStyleId>{5C22544A-7EE6-4342-B048-85BDC9FD1C3A}</a:tableStyleId>
              </a:tblPr>
              <a:tblGrid>
                <a:gridCol w="538163"/>
                <a:gridCol w="538163"/>
                <a:gridCol w="538163"/>
                <a:gridCol w="538163"/>
                <a:gridCol w="538163"/>
                <a:gridCol w="538163"/>
                <a:gridCol w="538163"/>
                <a:gridCol w="538163"/>
                <a:gridCol w="538163"/>
                <a:gridCol w="538163"/>
                <a:gridCol w="538163"/>
                <a:gridCol w="538163"/>
                <a:gridCol w="538163"/>
                <a:gridCol w="538163"/>
                <a:gridCol w="538163"/>
                <a:gridCol w="538163"/>
              </a:tblGrid>
              <a:tr h="370840">
                <a:tc>
                  <a:txBody>
                    <a:bodyPr/>
                    <a:lstStyle/>
                    <a:p>
                      <a:r>
                        <a:rPr lang="en-US" dirty="0" smtClean="0"/>
                        <a:t>1</a:t>
                      </a:r>
                      <a:endParaRPr lang="en-US" dirty="0"/>
                    </a:p>
                  </a:txBody>
                  <a:tcPr/>
                </a:tc>
                <a:tc>
                  <a:txBody>
                    <a:bodyPr/>
                    <a:lstStyle/>
                    <a:p>
                      <a:r>
                        <a:rPr lang="en-US" dirty="0" smtClean="0"/>
                        <a:t>2</a:t>
                      </a:r>
                      <a:endParaRPr lang="en-US" dirty="0"/>
                    </a:p>
                  </a:txBody>
                  <a:tcPr/>
                </a:tc>
                <a:tc>
                  <a:txBody>
                    <a:bodyPr/>
                    <a:lstStyle/>
                    <a:p>
                      <a:r>
                        <a:rPr lang="en-US" dirty="0" smtClean="0"/>
                        <a:t>3</a:t>
                      </a:r>
                      <a:endParaRPr lang="en-US" dirty="0"/>
                    </a:p>
                  </a:txBody>
                  <a:tcPr/>
                </a:tc>
                <a:tc>
                  <a:txBody>
                    <a:bodyPr/>
                    <a:lstStyle/>
                    <a:p>
                      <a:r>
                        <a:rPr lang="en-US" dirty="0" smtClean="0"/>
                        <a:t>4</a:t>
                      </a:r>
                      <a:endParaRPr lang="en-US" dirty="0"/>
                    </a:p>
                  </a:txBody>
                  <a:tcPr/>
                </a:tc>
                <a:tc>
                  <a:txBody>
                    <a:bodyPr/>
                    <a:lstStyle/>
                    <a:p>
                      <a:r>
                        <a:rPr lang="en-US" dirty="0" smtClean="0"/>
                        <a:t>5</a:t>
                      </a:r>
                      <a:endParaRPr lang="en-US" dirty="0"/>
                    </a:p>
                  </a:txBody>
                  <a:tcPr/>
                </a:tc>
                <a:tc>
                  <a:txBody>
                    <a:bodyPr/>
                    <a:lstStyle/>
                    <a:p>
                      <a:r>
                        <a:rPr lang="en-US" dirty="0" smtClean="0"/>
                        <a:t>xx</a:t>
                      </a:r>
                      <a:endParaRPr lang="en-US" dirty="0"/>
                    </a:p>
                  </a:txBody>
                  <a:tcPr/>
                </a:tc>
                <a:tc>
                  <a:txBody>
                    <a:bodyPr/>
                    <a:lstStyle/>
                    <a:p>
                      <a:r>
                        <a:rPr lang="en-US" dirty="0" smtClean="0"/>
                        <a:t>xx</a:t>
                      </a:r>
                      <a:endParaRPr lang="en-US" dirty="0"/>
                    </a:p>
                  </a:txBody>
                  <a:tcPr/>
                </a:tc>
                <a:tc>
                  <a:txBody>
                    <a:bodyPr/>
                    <a:lstStyle/>
                    <a:p>
                      <a:r>
                        <a:rPr lang="en-US" dirty="0" smtClean="0"/>
                        <a:t>xx</a:t>
                      </a:r>
                      <a:endParaRPr lang="en-US" dirty="0"/>
                    </a:p>
                  </a:txBody>
                  <a:tcPr/>
                </a:tc>
                <a:tc>
                  <a:txBody>
                    <a:bodyPr/>
                    <a:lstStyle/>
                    <a:p>
                      <a:r>
                        <a:rPr lang="en-US" dirty="0" smtClean="0"/>
                        <a:t>xx</a:t>
                      </a:r>
                      <a:endParaRPr lang="en-US" dirty="0"/>
                    </a:p>
                  </a:txBody>
                  <a:tcPr/>
                </a:tc>
                <a:tc>
                  <a:txBody>
                    <a:bodyPr/>
                    <a:lstStyle/>
                    <a:p>
                      <a:r>
                        <a:rPr lang="en-US" dirty="0" smtClean="0"/>
                        <a:t>xx</a:t>
                      </a:r>
                      <a:endParaRPr lang="en-US" dirty="0"/>
                    </a:p>
                  </a:txBody>
                  <a:tcPr/>
                </a:tc>
                <a:tc>
                  <a:txBody>
                    <a:bodyPr/>
                    <a:lstStyle/>
                    <a:p>
                      <a:r>
                        <a:rPr lang="en-US" dirty="0" smtClean="0"/>
                        <a:t>xx</a:t>
                      </a:r>
                      <a:endParaRPr lang="en-US" dirty="0"/>
                    </a:p>
                  </a:txBody>
                  <a:tcPr/>
                </a:tc>
                <a:tc>
                  <a:txBody>
                    <a:bodyPr/>
                    <a:lstStyle/>
                    <a:p>
                      <a:r>
                        <a:rPr lang="en-US" dirty="0" smtClean="0"/>
                        <a:t>xx</a:t>
                      </a:r>
                      <a:endParaRPr lang="en-US" dirty="0"/>
                    </a:p>
                  </a:txBody>
                  <a:tcPr/>
                </a:tc>
                <a:tc>
                  <a:txBody>
                    <a:bodyPr/>
                    <a:lstStyle/>
                    <a:p>
                      <a:r>
                        <a:rPr lang="en-US" dirty="0" smtClean="0"/>
                        <a:t>xx</a:t>
                      </a:r>
                      <a:endParaRPr lang="en-US" dirty="0"/>
                    </a:p>
                  </a:txBody>
                  <a:tcPr/>
                </a:tc>
                <a:tc>
                  <a:txBody>
                    <a:bodyPr/>
                    <a:lstStyle/>
                    <a:p>
                      <a:r>
                        <a:rPr lang="en-US" dirty="0" smtClean="0"/>
                        <a:t>xx</a:t>
                      </a:r>
                      <a:endParaRPr lang="en-US" dirty="0"/>
                    </a:p>
                  </a:txBody>
                  <a:tcPr/>
                </a:tc>
                <a:tc>
                  <a:txBody>
                    <a:bodyPr/>
                    <a:lstStyle/>
                    <a:p>
                      <a:r>
                        <a:rPr lang="en-US" dirty="0" smtClean="0"/>
                        <a:t>xx</a:t>
                      </a:r>
                      <a:endParaRPr lang="en-US" dirty="0"/>
                    </a:p>
                  </a:txBody>
                  <a:tcPr/>
                </a:tc>
                <a:tc>
                  <a:txBody>
                    <a:bodyPr/>
                    <a:lstStyle/>
                    <a:p>
                      <a:r>
                        <a:rPr lang="en-US" dirty="0" smtClean="0"/>
                        <a:t>xx</a:t>
                      </a:r>
                      <a:endParaRPr lang="en-US" dirty="0"/>
                    </a:p>
                  </a:txBody>
                  <a:tcPr/>
                </a:tc>
              </a:tr>
              <a:tr h="370840">
                <a:tc>
                  <a:txBody>
                    <a:bodyPr/>
                    <a:lstStyle/>
                    <a:p>
                      <a:r>
                        <a:rPr lang="en-US" dirty="0" smtClean="0"/>
                        <a:t>xx</a:t>
                      </a:r>
                      <a:endParaRPr lang="en-US" dirty="0"/>
                    </a:p>
                  </a:txBody>
                  <a:tcPr/>
                </a:tc>
                <a:tc>
                  <a:txBody>
                    <a:bodyPr/>
                    <a:lstStyle/>
                    <a:p>
                      <a:r>
                        <a:rPr lang="en-US" dirty="0" smtClean="0"/>
                        <a:t>xx</a:t>
                      </a:r>
                      <a:endParaRPr lang="en-US" dirty="0"/>
                    </a:p>
                  </a:txBody>
                  <a:tcPr/>
                </a:tc>
                <a:tc>
                  <a:txBody>
                    <a:bodyPr/>
                    <a:lstStyle/>
                    <a:p>
                      <a:r>
                        <a:rPr lang="en-US" dirty="0" smtClean="0"/>
                        <a:t>xx</a:t>
                      </a:r>
                      <a:endParaRPr lang="en-US" dirty="0"/>
                    </a:p>
                  </a:txBody>
                  <a:tcPr/>
                </a:tc>
                <a:tc>
                  <a:txBody>
                    <a:bodyPr/>
                    <a:lstStyle/>
                    <a:p>
                      <a:r>
                        <a:rPr lang="en-US" dirty="0" smtClean="0"/>
                        <a:t>xx</a:t>
                      </a:r>
                      <a:endParaRPr lang="en-US" dirty="0"/>
                    </a:p>
                  </a:txBody>
                  <a:tcPr/>
                </a:tc>
                <a:tc>
                  <a:txBody>
                    <a:bodyPr/>
                    <a:lstStyle/>
                    <a:p>
                      <a:r>
                        <a:rPr lang="en-US" dirty="0" smtClean="0"/>
                        <a:t>1</a:t>
                      </a:r>
                      <a:endParaRPr lang="en-US" dirty="0"/>
                    </a:p>
                  </a:txBody>
                  <a:tcPr/>
                </a:tc>
                <a:tc>
                  <a:txBody>
                    <a:bodyPr/>
                    <a:lstStyle/>
                    <a:p>
                      <a:r>
                        <a:rPr lang="en-US" dirty="0" smtClean="0"/>
                        <a:t>2</a:t>
                      </a:r>
                      <a:endParaRPr lang="en-US" dirty="0"/>
                    </a:p>
                  </a:txBody>
                  <a:tcPr/>
                </a:tc>
                <a:tc>
                  <a:txBody>
                    <a:bodyPr/>
                    <a:lstStyle/>
                    <a:p>
                      <a:r>
                        <a:rPr lang="en-US" dirty="0" smtClean="0"/>
                        <a:t>3</a:t>
                      </a:r>
                      <a:endParaRPr lang="en-US" dirty="0"/>
                    </a:p>
                  </a:txBody>
                  <a:tcPr/>
                </a:tc>
                <a:tc>
                  <a:txBody>
                    <a:bodyPr/>
                    <a:lstStyle/>
                    <a:p>
                      <a:r>
                        <a:rPr lang="en-US" dirty="0" smtClean="0"/>
                        <a:t>4</a:t>
                      </a:r>
                      <a:endParaRPr lang="en-US" dirty="0"/>
                    </a:p>
                  </a:txBody>
                  <a:tcPr/>
                </a:tc>
                <a:tc>
                  <a:txBody>
                    <a:bodyPr/>
                    <a:lstStyle/>
                    <a:p>
                      <a:r>
                        <a:rPr lang="en-US" dirty="0" smtClean="0"/>
                        <a:t>5</a:t>
                      </a:r>
                      <a:endParaRPr lang="en-US" dirty="0"/>
                    </a:p>
                  </a:txBody>
                  <a:tcPr/>
                </a:tc>
                <a:tc>
                  <a:txBody>
                    <a:bodyPr/>
                    <a:lstStyle/>
                    <a:p>
                      <a:r>
                        <a:rPr lang="en-US" dirty="0" smtClean="0"/>
                        <a:t>6</a:t>
                      </a:r>
                      <a:endParaRPr lang="en-US" dirty="0"/>
                    </a:p>
                  </a:txBody>
                  <a:tcPr/>
                </a:tc>
                <a:tc>
                  <a:txBody>
                    <a:bodyPr/>
                    <a:lstStyle/>
                    <a:p>
                      <a:r>
                        <a:rPr lang="en-US" dirty="0" smtClean="0"/>
                        <a:t>xx</a:t>
                      </a:r>
                      <a:endParaRPr lang="en-US" dirty="0"/>
                    </a:p>
                  </a:txBody>
                  <a:tcPr/>
                </a:tc>
                <a:tc>
                  <a:txBody>
                    <a:bodyPr/>
                    <a:lstStyle/>
                    <a:p>
                      <a:r>
                        <a:rPr lang="en-US" dirty="0" smtClean="0"/>
                        <a:t>xx</a:t>
                      </a:r>
                      <a:endParaRPr lang="en-US" dirty="0"/>
                    </a:p>
                  </a:txBody>
                  <a:tcPr/>
                </a:tc>
                <a:tc>
                  <a:txBody>
                    <a:bodyPr/>
                    <a:lstStyle/>
                    <a:p>
                      <a:r>
                        <a:rPr lang="en-US" dirty="0" smtClean="0"/>
                        <a:t>xx</a:t>
                      </a:r>
                      <a:endParaRPr lang="en-US" dirty="0"/>
                    </a:p>
                  </a:txBody>
                  <a:tcPr/>
                </a:tc>
                <a:tc>
                  <a:txBody>
                    <a:bodyPr/>
                    <a:lstStyle/>
                    <a:p>
                      <a:r>
                        <a:rPr lang="en-US" dirty="0" smtClean="0"/>
                        <a:t>xx</a:t>
                      </a:r>
                      <a:endParaRPr lang="en-US" dirty="0"/>
                    </a:p>
                  </a:txBody>
                  <a:tcPr/>
                </a:tc>
                <a:tc>
                  <a:txBody>
                    <a:bodyPr/>
                    <a:lstStyle/>
                    <a:p>
                      <a:r>
                        <a:rPr lang="en-US" dirty="0" smtClean="0"/>
                        <a:t>xx</a:t>
                      </a:r>
                      <a:endParaRPr lang="en-US" dirty="0"/>
                    </a:p>
                  </a:txBody>
                  <a:tcPr/>
                </a:tc>
                <a:tc>
                  <a:txBody>
                    <a:bodyPr/>
                    <a:lstStyle/>
                    <a:p>
                      <a:r>
                        <a:rPr lang="en-US" dirty="0" smtClean="0"/>
                        <a:t>xx</a:t>
                      </a:r>
                      <a:endParaRPr lang="en-US" dirty="0"/>
                    </a:p>
                  </a:txBody>
                  <a:tcPr/>
                </a:tc>
              </a:tr>
            </a:tbl>
          </a:graphicData>
        </a:graphic>
      </p:graphicFrame>
      <p:sp>
        <p:nvSpPr>
          <p:cNvPr id="4" name="TextBox 3"/>
          <p:cNvSpPr txBox="1"/>
          <p:nvPr/>
        </p:nvSpPr>
        <p:spPr>
          <a:xfrm>
            <a:off x="2590800" y="228600"/>
            <a:ext cx="3962400" cy="1200329"/>
          </a:xfrm>
          <a:prstGeom prst="rect">
            <a:avLst/>
          </a:prstGeom>
          <a:noFill/>
        </p:spPr>
        <p:txBody>
          <a:bodyPr wrap="square" rtlCol="0">
            <a:spAutoFit/>
          </a:bodyPr>
          <a:lstStyle/>
          <a:p>
            <a:pPr algn="ctr"/>
            <a:r>
              <a:rPr lang="en-US" dirty="0" smtClean="0"/>
              <a:t>8/12c Blade Center side of the Brocade</a:t>
            </a:r>
          </a:p>
          <a:p>
            <a:pPr algn="ctr"/>
            <a:r>
              <a:rPr lang="en-US" dirty="0" smtClean="0"/>
              <a:t>Each internal port goes to one blade HBA port</a:t>
            </a:r>
          </a:p>
          <a:p>
            <a:endParaRPr lang="en-US" dirty="0"/>
          </a:p>
        </p:txBody>
      </p:sp>
      <p:sp>
        <p:nvSpPr>
          <p:cNvPr id="5" name="TextBox 4"/>
          <p:cNvSpPr txBox="1"/>
          <p:nvPr/>
        </p:nvSpPr>
        <p:spPr>
          <a:xfrm>
            <a:off x="2514600" y="2819400"/>
            <a:ext cx="4191000" cy="3139321"/>
          </a:xfrm>
          <a:prstGeom prst="rect">
            <a:avLst/>
          </a:prstGeom>
          <a:noFill/>
        </p:spPr>
        <p:txBody>
          <a:bodyPr wrap="square" rtlCol="0">
            <a:spAutoFit/>
          </a:bodyPr>
          <a:lstStyle/>
          <a:p>
            <a:pPr algn="ctr"/>
            <a:r>
              <a:rPr lang="en-US" dirty="0" smtClean="0"/>
              <a:t>Each of the eight external ports can go to </a:t>
            </a:r>
          </a:p>
          <a:p>
            <a:pPr algn="ctr"/>
            <a:r>
              <a:rPr lang="en-US" dirty="0" smtClean="0"/>
              <a:t>a SAN or external server</a:t>
            </a:r>
          </a:p>
          <a:p>
            <a:pPr algn="ctr"/>
            <a:endParaRPr lang="en-US" dirty="0"/>
          </a:p>
          <a:p>
            <a:pPr marL="342900" indent="-342900">
              <a:buFont typeface="+mj-lt"/>
              <a:buAutoNum type="arabicPeriod"/>
            </a:pPr>
            <a:r>
              <a:rPr lang="en-US" dirty="0" smtClean="0"/>
              <a:t>SAN</a:t>
            </a:r>
          </a:p>
          <a:p>
            <a:pPr marL="342900" indent="-342900">
              <a:buFont typeface="+mj-lt"/>
              <a:buAutoNum type="arabicPeriod"/>
            </a:pPr>
            <a:r>
              <a:rPr lang="en-US" dirty="0" smtClean="0"/>
              <a:t>SAN</a:t>
            </a:r>
          </a:p>
          <a:p>
            <a:pPr marL="342900" indent="-342900">
              <a:buFont typeface="+mj-lt"/>
              <a:buAutoNum type="arabicPeriod"/>
            </a:pPr>
            <a:r>
              <a:rPr lang="en-US" dirty="0" smtClean="0"/>
              <a:t>32sql</a:t>
            </a:r>
          </a:p>
          <a:p>
            <a:pPr marL="342900" indent="-342900">
              <a:buFont typeface="+mj-lt"/>
              <a:buAutoNum type="arabicPeriod"/>
            </a:pPr>
            <a:r>
              <a:rPr lang="en-US" dirty="0" smtClean="0"/>
              <a:t>64sql</a:t>
            </a:r>
          </a:p>
          <a:p>
            <a:pPr marL="342900" indent="-342900">
              <a:buFont typeface="+mj-lt"/>
              <a:buAutoNum type="arabicPeriod"/>
            </a:pPr>
            <a:r>
              <a:rPr lang="en-US" dirty="0" smtClean="0"/>
              <a:t>Content</a:t>
            </a:r>
          </a:p>
          <a:p>
            <a:pPr marL="342900" indent="-342900">
              <a:buFont typeface="+mj-lt"/>
              <a:buAutoNum type="arabicPeriod"/>
            </a:pPr>
            <a:r>
              <a:rPr lang="en-US" dirty="0" smtClean="0"/>
              <a:t>Tape / Exchange</a:t>
            </a:r>
          </a:p>
          <a:p>
            <a:r>
              <a:rPr lang="en-US" dirty="0" smtClean="0"/>
              <a:t> </a:t>
            </a:r>
          </a:p>
          <a:p>
            <a:endParaRPr lang="en-US" dirty="0"/>
          </a:p>
        </p:txBody>
      </p:sp>
      <p:sp>
        <p:nvSpPr>
          <p:cNvPr id="6" name="Slide Number Placeholder 4"/>
          <p:cNvSpPr txBox="1">
            <a:spLocks/>
          </p:cNvSpPr>
          <p:nvPr/>
        </p:nvSpPr>
        <p:spPr>
          <a:xfrm>
            <a:off x="6705600" y="6508750"/>
            <a:ext cx="2133600" cy="365125"/>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fld id="{9F8A41F9-5DEA-4ED6-9A0C-04B12AC1619E}" type="slidenum">
              <a:rPr kumimoji="0" lang="en-US" sz="1200" b="0" i="0" u="none" strike="noStrike" kern="1200" cap="none" spc="0" normalizeH="0" baseline="0" noProof="0" smtClean="0">
                <a:ln>
                  <a:noFill/>
                </a:ln>
                <a:solidFill>
                  <a:schemeClr val="tx1">
                    <a:tint val="75000"/>
                  </a:schemeClr>
                </a:solidFill>
                <a:effectLst/>
                <a:uLnTx/>
                <a:uFillTx/>
                <a:latin typeface="+mn-l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86</a:t>
            </a:fld>
            <a:endParaRPr kumimoji="0" lang="en-US" sz="1200" b="0" i="0" u="none" strike="noStrike" kern="1200" cap="none" spc="0" normalizeH="0" baseline="0" noProof="0" dirty="0">
              <a:ln>
                <a:noFill/>
              </a:ln>
              <a:solidFill>
                <a:schemeClr val="tx1">
                  <a:tint val="75000"/>
                </a:schemeClr>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9600" y="228600"/>
            <a:ext cx="8077200" cy="5509200"/>
          </a:xfrm>
          <a:prstGeom prst="rect">
            <a:avLst/>
          </a:prstGeom>
          <a:noFill/>
        </p:spPr>
        <p:txBody>
          <a:bodyPr wrap="square" rtlCol="0">
            <a:spAutoFit/>
          </a:bodyPr>
          <a:lstStyle/>
          <a:p>
            <a:r>
              <a:rPr lang="en-US" sz="1600" dirty="0" smtClean="0">
                <a:solidFill>
                  <a:srgbClr val="00B0F0"/>
                </a:solidFill>
              </a:rPr>
              <a:t>So each Brocade takes the place of the Cisco MDS-9124 fabric switches</a:t>
            </a:r>
          </a:p>
          <a:p>
            <a:endParaRPr lang="en-US" sz="1600" dirty="0" smtClean="0">
              <a:solidFill>
                <a:srgbClr val="00B0F0"/>
              </a:solidFill>
            </a:endParaRPr>
          </a:p>
          <a:p>
            <a:r>
              <a:rPr lang="en-US" sz="1600" dirty="0" smtClean="0">
                <a:solidFill>
                  <a:srgbClr val="00B0F0"/>
                </a:solidFill>
              </a:rPr>
              <a:t>Management would be done inside the Blade Center instead of on the Cisco MDS-9124 fabric switches.</a:t>
            </a:r>
          </a:p>
          <a:p>
            <a:endParaRPr lang="en-US" sz="1600" dirty="0">
              <a:solidFill>
                <a:srgbClr val="00B0F0"/>
              </a:solidFill>
            </a:endParaRPr>
          </a:p>
          <a:p>
            <a:r>
              <a:rPr lang="en-US" sz="1600" dirty="0" smtClean="0">
                <a:solidFill>
                  <a:srgbClr val="00B0F0"/>
                </a:solidFill>
              </a:rPr>
              <a:t>We will use the Insight Control Environment Licenses to migrate all seven existing servers to the C7000 Blade Center.</a:t>
            </a:r>
          </a:p>
          <a:p>
            <a:endParaRPr lang="en-US" sz="1600" dirty="0">
              <a:solidFill>
                <a:srgbClr val="00B0F0"/>
              </a:solidFill>
            </a:endParaRPr>
          </a:p>
          <a:p>
            <a:r>
              <a:rPr lang="en-US" sz="1600" dirty="0" smtClean="0">
                <a:solidFill>
                  <a:srgbClr val="00B0F0"/>
                </a:solidFill>
              </a:rPr>
              <a:t>First change to the network will be moving the four existing SAN based servers and SAN to the Brocade fabric switches.   Our network will look the same as before but just with new fabric switches.</a:t>
            </a:r>
          </a:p>
          <a:p>
            <a:endParaRPr lang="en-US" sz="1600" dirty="0">
              <a:solidFill>
                <a:srgbClr val="00B0F0"/>
              </a:solidFill>
            </a:endParaRPr>
          </a:p>
          <a:p>
            <a:r>
              <a:rPr lang="en-US" sz="1600" dirty="0" smtClean="0"/>
              <a:t>VMware ESXi would be loaded on RAID 1 72GB directly on the blades.  It is its own Linux OS.  We then run VMware management console in a virtual server session.   The benefit will be each blade will launch ESXi and load into the virtual management console.  RAID 1 protects from drive failure.   Recommended by HP VM best practice guide.  Saves on the overhead of booting from the SAN.  </a:t>
            </a:r>
          </a:p>
          <a:p>
            <a:endParaRPr lang="en-US" sz="1600" dirty="0" smtClean="0"/>
          </a:p>
          <a:p>
            <a:r>
              <a:rPr lang="en-US" sz="1600" dirty="0" smtClean="0"/>
              <a:t>Once management console is loaded, we create virtual servers for Tape, 32SQL, 64SQL, and Content.   </a:t>
            </a:r>
          </a:p>
          <a:p>
            <a:endParaRPr lang="en-US" sz="1600" dirty="0" smtClean="0"/>
          </a:p>
          <a:p>
            <a:r>
              <a:rPr lang="en-US" sz="1600" dirty="0" smtClean="0"/>
              <a:t>Migrate Pridc, Secdc, and IIS to the SAN and virtual server them.  </a:t>
            </a:r>
            <a:endParaRPr lang="en-US" sz="1600" dirty="0"/>
          </a:p>
        </p:txBody>
      </p:sp>
      <p:sp>
        <p:nvSpPr>
          <p:cNvPr id="3" name="Slide Number Placeholder 2"/>
          <p:cNvSpPr>
            <a:spLocks noGrp="1"/>
          </p:cNvSpPr>
          <p:nvPr>
            <p:ph type="sldNum" sz="quarter" idx="12"/>
          </p:nvPr>
        </p:nvSpPr>
        <p:spPr/>
        <p:txBody>
          <a:bodyPr/>
          <a:lstStyle/>
          <a:p>
            <a:fld id="{9F8A41F9-5DEA-4ED6-9A0C-04B12AC1619E}" type="slidenum">
              <a:rPr lang="en-US" smtClean="0"/>
              <a:pPr/>
              <a:t>87</a:t>
            </a:fld>
            <a:endParaRPr lang="en-US" dirty="0"/>
          </a:p>
        </p:txBody>
      </p:sp>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F8A41F9-5DEA-4ED6-9A0C-04B12AC1619E}" type="slidenum">
              <a:rPr lang="en-US" smtClean="0"/>
              <a:pPr/>
              <a:t>88</a:t>
            </a:fld>
            <a:endParaRPr lang="en-US" dirty="0"/>
          </a:p>
        </p:txBody>
      </p:sp>
      <p:sp>
        <p:nvSpPr>
          <p:cNvPr id="3" name="TextBox 2"/>
          <p:cNvSpPr txBox="1"/>
          <p:nvPr/>
        </p:nvSpPr>
        <p:spPr>
          <a:xfrm>
            <a:off x="685800" y="914400"/>
            <a:ext cx="8001000" cy="4770537"/>
          </a:xfrm>
          <a:prstGeom prst="rect">
            <a:avLst/>
          </a:prstGeom>
          <a:noFill/>
        </p:spPr>
        <p:txBody>
          <a:bodyPr wrap="square" rtlCol="0">
            <a:spAutoFit/>
          </a:bodyPr>
          <a:lstStyle/>
          <a:p>
            <a:pPr algn="ctr"/>
            <a:r>
              <a:rPr lang="en-US" sz="1600" dirty="0" smtClean="0"/>
              <a:t> Flex-10 modules</a:t>
            </a:r>
          </a:p>
          <a:p>
            <a:pPr algn="ctr"/>
            <a:endParaRPr lang="en-US" sz="1600" dirty="0" smtClean="0"/>
          </a:p>
          <a:p>
            <a:r>
              <a:rPr lang="en-US" sz="1600" dirty="0" smtClean="0"/>
              <a:t>Why spend the money on two flex-10 modules up front? </a:t>
            </a:r>
          </a:p>
          <a:p>
            <a:endParaRPr lang="en-US" sz="1600" dirty="0" smtClean="0"/>
          </a:p>
          <a:p>
            <a:r>
              <a:rPr lang="en-US" sz="1600" dirty="0" smtClean="0">
                <a:solidFill>
                  <a:schemeClr val="tx1">
                    <a:lumMod val="95000"/>
                    <a:lumOff val="5000"/>
                  </a:schemeClr>
                </a:solidFill>
              </a:rPr>
              <a:t>One Flex-10 is 80 Gbps.  We are using 19 Gbps for all seven servers.  The second just adds fault redundancy to the network.   If one fails, you have a second one running.   HP states most customers run one with no failure.  Save $12,000 with only one.  You just have 10 Gbps per blade to carve up between virtual servers.   Second port is disconnected on each blade.</a:t>
            </a:r>
          </a:p>
          <a:p>
            <a:endParaRPr lang="en-US" sz="1600" dirty="0" smtClean="0">
              <a:solidFill>
                <a:schemeClr val="tx1">
                  <a:lumMod val="95000"/>
                  <a:lumOff val="5000"/>
                </a:schemeClr>
              </a:solidFill>
            </a:endParaRPr>
          </a:p>
          <a:p>
            <a:r>
              <a:rPr lang="en-US" sz="1600" dirty="0" smtClean="0">
                <a:solidFill>
                  <a:schemeClr val="tx1">
                    <a:lumMod val="95000"/>
                    <a:lumOff val="5000"/>
                  </a:schemeClr>
                </a:solidFill>
              </a:rPr>
              <a:t>Blade has two 10 Gbps that connect each to one Flex-10.  One Flex-10 means 10 Gbps per blade to network.    Each blade maps to one Flex-10 port location per connection.   </a:t>
            </a:r>
          </a:p>
          <a:p>
            <a:endParaRPr lang="en-US" sz="1600" dirty="0" smtClean="0">
              <a:solidFill>
                <a:schemeClr val="tx1">
                  <a:lumMod val="95000"/>
                  <a:lumOff val="5000"/>
                </a:schemeClr>
              </a:solidFill>
            </a:endParaRPr>
          </a:p>
          <a:p>
            <a:r>
              <a:rPr lang="en-US" sz="1600" dirty="0" smtClean="0">
                <a:solidFill>
                  <a:schemeClr val="tx1">
                    <a:lumMod val="95000"/>
                    <a:lumOff val="5000"/>
                  </a:schemeClr>
                </a:solidFill>
              </a:rPr>
              <a:t>Blade #1 connection #1 maps to Flex-10 #1 position #1</a:t>
            </a:r>
          </a:p>
          <a:p>
            <a:r>
              <a:rPr lang="en-US" sz="1600" dirty="0" smtClean="0">
                <a:solidFill>
                  <a:schemeClr val="tx1">
                    <a:lumMod val="95000"/>
                    <a:lumOff val="5000"/>
                  </a:schemeClr>
                </a:solidFill>
              </a:rPr>
              <a:t>Blade #1 connection #2 maps to Flex-10 #2 position #1</a:t>
            </a:r>
          </a:p>
          <a:p>
            <a:r>
              <a:rPr lang="en-US" sz="1600" dirty="0" smtClean="0">
                <a:solidFill>
                  <a:schemeClr val="tx1">
                    <a:lumMod val="95000"/>
                    <a:lumOff val="5000"/>
                  </a:schemeClr>
                </a:solidFill>
              </a:rPr>
              <a:t>Blade #2 connection #1 maps to Flex-10 #1 position #2</a:t>
            </a:r>
          </a:p>
          <a:p>
            <a:r>
              <a:rPr lang="en-US" sz="1600" dirty="0" smtClean="0">
                <a:solidFill>
                  <a:schemeClr val="tx1">
                    <a:lumMod val="95000"/>
                    <a:lumOff val="5000"/>
                  </a:schemeClr>
                </a:solidFill>
              </a:rPr>
              <a:t>Blade #2 connection #2 maps to Flex-10 #2 position #2</a:t>
            </a:r>
          </a:p>
          <a:p>
            <a:endParaRPr lang="en-US" sz="1600" dirty="0" smtClean="0">
              <a:solidFill>
                <a:schemeClr val="tx1">
                  <a:lumMod val="95000"/>
                  <a:lumOff val="5000"/>
                </a:schemeClr>
              </a:solidFill>
            </a:endParaRPr>
          </a:p>
          <a:p>
            <a:endParaRPr lang="en-US" sz="1600" dirty="0" smtClean="0">
              <a:solidFill>
                <a:schemeClr val="tx1">
                  <a:lumMod val="95000"/>
                  <a:lumOff val="5000"/>
                </a:schemeClr>
              </a:solidFill>
            </a:endParaRPr>
          </a:p>
          <a:p>
            <a:endParaRPr lang="en-US" sz="1600" dirty="0">
              <a:solidFill>
                <a:srgbClr val="FF0000"/>
              </a:solidFill>
            </a:endParaRPr>
          </a:p>
        </p:txBody>
      </p:sp>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F8A41F9-5DEA-4ED6-9A0C-04B12AC1619E}" type="slidenum">
              <a:rPr lang="en-US" smtClean="0"/>
              <a:pPr/>
              <a:t>89</a:t>
            </a:fld>
            <a:endParaRPr lang="en-US" dirty="0"/>
          </a:p>
        </p:txBody>
      </p:sp>
      <p:sp>
        <p:nvSpPr>
          <p:cNvPr id="3" name="TextBox 2"/>
          <p:cNvSpPr txBox="1"/>
          <p:nvPr/>
        </p:nvSpPr>
        <p:spPr>
          <a:xfrm>
            <a:off x="228600" y="228600"/>
            <a:ext cx="8763000" cy="7848302"/>
          </a:xfrm>
          <a:prstGeom prst="rect">
            <a:avLst/>
          </a:prstGeom>
          <a:noFill/>
        </p:spPr>
        <p:txBody>
          <a:bodyPr wrap="square" rtlCol="0">
            <a:spAutoFit/>
          </a:bodyPr>
          <a:lstStyle/>
          <a:p>
            <a:r>
              <a:rPr lang="en-US" sz="1600" dirty="0" smtClean="0"/>
              <a:t>The Flex-10 connect the blades to the network for the users.  </a:t>
            </a:r>
          </a:p>
          <a:p>
            <a:endParaRPr lang="en-US" sz="1600" dirty="0" smtClean="0"/>
          </a:p>
          <a:p>
            <a:r>
              <a:rPr lang="en-US" sz="1600" dirty="0" smtClean="0"/>
              <a:t>The 16 internal flex-10 ports map to each blade.  The blades have two 10 Gbps ports built in.  Each 10 Gbps port maps to a Flex-10 for redundancy.   One Flex-10 will only have one 10 Gbps port functioning on the blade, other is disabled.   With one Flex-10, if it fails, you are down.  </a:t>
            </a:r>
          </a:p>
          <a:p>
            <a:endParaRPr lang="en-US" sz="1600" dirty="0" smtClean="0"/>
          </a:p>
          <a:p>
            <a:r>
              <a:rPr lang="en-US" sz="1600" dirty="0" smtClean="0"/>
              <a:t>20 Gbps per blade with two flex-10 modules allows  more bandwidth to be carved between virtual servers.    We allocate network bandwidth to each virtual server on the blade.    The cost per port makes it a good investment.   </a:t>
            </a:r>
          </a:p>
          <a:p>
            <a:endParaRPr lang="en-US" dirty="0" smtClean="0"/>
          </a:p>
          <a:p>
            <a:r>
              <a:rPr lang="en-US" sz="1400" b="1" dirty="0" smtClean="0"/>
              <a:t>Currently:</a:t>
            </a:r>
          </a:p>
          <a:p>
            <a:r>
              <a:rPr lang="en-US" sz="1400" b="1" dirty="0" smtClean="0"/>
              <a:t>Pridc: 1 Gbps</a:t>
            </a:r>
          </a:p>
          <a:p>
            <a:r>
              <a:rPr lang="en-US" sz="1400" b="1" dirty="0" smtClean="0"/>
              <a:t>64SQL: 4 Gbps</a:t>
            </a:r>
          </a:p>
          <a:p>
            <a:r>
              <a:rPr lang="en-US" sz="1400" b="1" dirty="0" smtClean="0"/>
              <a:t>Content: 1 Gbps</a:t>
            </a:r>
          </a:p>
          <a:p>
            <a:r>
              <a:rPr lang="en-US" sz="1400" b="1" dirty="0" smtClean="0"/>
              <a:t>IIS: 1 Gbps</a:t>
            </a:r>
          </a:p>
          <a:p>
            <a:endParaRPr lang="en-US" sz="1400" b="1" dirty="0" smtClean="0"/>
          </a:p>
          <a:p>
            <a:r>
              <a:rPr lang="en-US" sz="1400" b="1" dirty="0" smtClean="0"/>
              <a:t>Blade 1 (2 Flex-10):			Blade 1 (1 Flex-10)</a:t>
            </a:r>
          </a:p>
          <a:p>
            <a:r>
              <a:rPr lang="en-US" sz="1400" b="1" dirty="0" smtClean="0"/>
              <a:t>Pridc: 4 Gbps			Pridc: 2 Gbps</a:t>
            </a:r>
          </a:p>
          <a:p>
            <a:r>
              <a:rPr lang="en-US" sz="1400" b="1" dirty="0" smtClean="0"/>
              <a:t>64SQL: 8 Gbps			64SQL: 4 Gbps</a:t>
            </a:r>
          </a:p>
          <a:p>
            <a:r>
              <a:rPr lang="en-US" sz="1400" b="1" dirty="0" smtClean="0"/>
              <a:t>Content: 4 Gbps			Content: 2 Gbps</a:t>
            </a:r>
          </a:p>
          <a:p>
            <a:r>
              <a:rPr lang="en-US" sz="1400" b="1" dirty="0" smtClean="0"/>
              <a:t>IIS: 4 Gbps				IIS: 2 Gbps</a:t>
            </a:r>
          </a:p>
          <a:p>
            <a:endParaRPr lang="en-US" sz="1400" b="1" dirty="0" smtClean="0"/>
          </a:p>
          <a:p>
            <a:r>
              <a:rPr lang="en-US" sz="1600" dirty="0" smtClean="0"/>
              <a:t>We are allocating 3-13 Gbps more bandwidth for the four servers.   Users can access web sites (LSM) databases, and Globalscan much faster.   The Flex-10 can be carved up how ever we want.   More bandwidth means faster access, faster backup performance, and redundancy of a second port.</a:t>
            </a:r>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a:p>
        </p:txBody>
      </p:sp>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F8A41F9-5DEA-4ED6-9A0C-04B12AC1619E}" type="slidenum">
              <a:rPr lang="en-US" smtClean="0"/>
              <a:pPr/>
              <a:t>90</a:t>
            </a:fld>
            <a:endParaRPr lang="en-US" dirty="0"/>
          </a:p>
        </p:txBody>
      </p:sp>
      <p:sp>
        <p:nvSpPr>
          <p:cNvPr id="3" name="TextBox 2"/>
          <p:cNvSpPr txBox="1"/>
          <p:nvPr/>
        </p:nvSpPr>
        <p:spPr>
          <a:xfrm>
            <a:off x="381000" y="685800"/>
            <a:ext cx="8305800" cy="4770537"/>
          </a:xfrm>
          <a:prstGeom prst="rect">
            <a:avLst/>
          </a:prstGeom>
          <a:noFill/>
        </p:spPr>
        <p:txBody>
          <a:bodyPr wrap="square" rtlCol="0">
            <a:spAutoFit/>
          </a:bodyPr>
          <a:lstStyle/>
          <a:p>
            <a:r>
              <a:rPr lang="en-US" sz="1600" dirty="0" smtClean="0"/>
              <a:t>The A5820 will use tagged VLANs</a:t>
            </a:r>
          </a:p>
          <a:p>
            <a:endParaRPr lang="en-US" sz="1600" dirty="0" smtClean="0"/>
          </a:p>
          <a:p>
            <a:endParaRPr lang="en-US" sz="1600" b="1" dirty="0" smtClean="0"/>
          </a:p>
          <a:p>
            <a:r>
              <a:rPr lang="en-US" sz="1600" b="1" dirty="0" smtClean="0"/>
              <a:t>Blade 1 (1 Flex-10)</a:t>
            </a:r>
          </a:p>
          <a:p>
            <a:r>
              <a:rPr lang="en-US" sz="1600" b="1" dirty="0" smtClean="0"/>
              <a:t>Pridc: 2 Gbps</a:t>
            </a:r>
          </a:p>
          <a:p>
            <a:r>
              <a:rPr lang="en-US" sz="1600" b="1" dirty="0" smtClean="0"/>
              <a:t>64SQL: 4 Gbps</a:t>
            </a:r>
          </a:p>
          <a:p>
            <a:r>
              <a:rPr lang="en-US" sz="1600" b="1" dirty="0" smtClean="0"/>
              <a:t>Content: 2 Gbps</a:t>
            </a:r>
          </a:p>
          <a:p>
            <a:r>
              <a:rPr lang="en-US" sz="1600" b="1" dirty="0" smtClean="0"/>
              <a:t>IIS: 2 Gbps</a:t>
            </a:r>
          </a:p>
          <a:p>
            <a:endParaRPr lang="en-US" sz="1600" dirty="0" smtClean="0"/>
          </a:p>
          <a:p>
            <a:r>
              <a:rPr lang="en-US" sz="1600" dirty="0" smtClean="0"/>
              <a:t>It is on switch port 10 on A5820 is tagged to Subnet 3.192 area 192 and Subnet 8.1 area 8.   Two servers in one subnet and two in another subnet.  Virtual routing and VLAN (virtual LAN) protocols split the traffic and control data routing. </a:t>
            </a:r>
          </a:p>
          <a:p>
            <a:r>
              <a:rPr lang="en-US" sz="1600" dirty="0" smtClean="0"/>
              <a:t/>
            </a:r>
            <a:br>
              <a:rPr lang="en-US" sz="1600" dirty="0" smtClean="0"/>
            </a:br>
            <a:r>
              <a:rPr lang="en-US" sz="1600" dirty="0" smtClean="0"/>
              <a:t>The tagged port 10 will be in two VLANs (subnets) IIS and Content traffic routes to its VLAN and Pridc, 64SQ: routes to its VLAN. Traffic can pass from IIS to 64SQL through the tagged virtual port with rules.  </a:t>
            </a:r>
          </a:p>
          <a:p>
            <a:r>
              <a:rPr lang="en-US" sz="1600" dirty="0" smtClean="0"/>
              <a:t> </a:t>
            </a:r>
          </a:p>
          <a:p>
            <a:endParaRPr lang="en-US" sz="1600" dirty="0" smtClean="0"/>
          </a:p>
          <a:p>
            <a:endParaRPr lang="en-US" sz="1600" dirty="0"/>
          </a:p>
        </p:txBody>
      </p:sp>
    </p:spTree>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304800"/>
            <a:ext cx="8610600" cy="4031873"/>
          </a:xfrm>
          <a:prstGeom prst="rect">
            <a:avLst/>
          </a:prstGeom>
        </p:spPr>
        <p:txBody>
          <a:bodyPr wrap="square">
            <a:spAutoFit/>
          </a:bodyPr>
          <a:lstStyle/>
          <a:p>
            <a:pPr>
              <a:buFont typeface="Arial" pitchFamily="34" charset="0"/>
              <a:buChar char="•"/>
            </a:pPr>
            <a:r>
              <a:rPr lang="en-US" sz="1600" dirty="0" smtClean="0"/>
              <a:t>Every server blade we will use comes standard with two 10 Gbps network LAN ports.  </a:t>
            </a:r>
          </a:p>
          <a:p>
            <a:pPr>
              <a:buFont typeface="Arial" pitchFamily="34" charset="0"/>
              <a:buChar char="•"/>
            </a:pPr>
            <a:r>
              <a:rPr lang="en-US" sz="1600" dirty="0" smtClean="0"/>
              <a:t>20 Gbps full duplex for each blade</a:t>
            </a:r>
          </a:p>
          <a:p>
            <a:pPr lvl="1">
              <a:buFont typeface="Arial" pitchFamily="34" charset="0"/>
              <a:buChar char="•"/>
            </a:pPr>
            <a:r>
              <a:rPr lang="en-US" sz="1600" dirty="0" smtClean="0"/>
              <a:t>VMware will allow virtual servers on each blade that can carve up part of the 20 Gbps for each server assigned.</a:t>
            </a:r>
          </a:p>
          <a:p>
            <a:pPr lvl="2">
              <a:buFont typeface="Arial" pitchFamily="34" charset="0"/>
              <a:buChar char="•"/>
            </a:pPr>
            <a:r>
              <a:rPr lang="en-US" sz="1600" dirty="0" smtClean="0"/>
              <a:t>I will explain how this works later on in the presentation.</a:t>
            </a:r>
          </a:p>
          <a:p>
            <a:pPr lvl="2">
              <a:buFont typeface="Arial" pitchFamily="34" charset="0"/>
              <a:buChar char="•"/>
            </a:pPr>
            <a:endParaRPr lang="en-US" sz="1600" dirty="0">
              <a:solidFill>
                <a:srgbClr val="FF0000"/>
              </a:solidFill>
            </a:endParaRPr>
          </a:p>
          <a:p>
            <a:pPr>
              <a:buFont typeface="Arial" pitchFamily="34" charset="0"/>
              <a:buChar char="•"/>
            </a:pPr>
            <a:r>
              <a:rPr lang="en-US" sz="1600" dirty="0" smtClean="0">
                <a:solidFill>
                  <a:srgbClr val="FF0000"/>
                </a:solidFill>
              </a:rPr>
              <a:t>In the future, we want more network bandwidth per blade?</a:t>
            </a:r>
          </a:p>
          <a:p>
            <a:pPr lvl="1">
              <a:buFont typeface="Arial" pitchFamily="34" charset="0"/>
              <a:buChar char="•"/>
            </a:pPr>
            <a:r>
              <a:rPr lang="en-US" sz="1600" dirty="0" smtClean="0">
                <a:solidFill>
                  <a:srgbClr val="FF0000"/>
                </a:solidFill>
              </a:rPr>
              <a:t>We can add a second dual port 10 Gbps network module to the mezzanine port of the blade and two more Flex-10 modules to interconnect slots, you can have 40 Gbps blade to network.  The new HP A-series switches use IRF technology so you can have multiple eight port trunks going to the switch groups.   We have expandability on the blade center.</a:t>
            </a:r>
          </a:p>
          <a:p>
            <a:endParaRPr lang="en-US" sz="1600" dirty="0" smtClean="0">
              <a:solidFill>
                <a:srgbClr val="FF0000"/>
              </a:solidFill>
            </a:endParaRPr>
          </a:p>
          <a:p>
            <a:r>
              <a:rPr lang="en-US" sz="1600" dirty="0" smtClean="0"/>
              <a:t>We have expandability on each blade to increase network bandwidth for each application or server running on the blade.  </a:t>
            </a:r>
          </a:p>
          <a:p>
            <a:pPr lvl="1"/>
            <a:endParaRPr lang="en-US" sz="1600" dirty="0" smtClean="0"/>
          </a:p>
          <a:p>
            <a:pPr>
              <a:buFont typeface="Arial" pitchFamily="34" charset="0"/>
              <a:buChar char="•"/>
            </a:pPr>
            <a:endParaRPr lang="en-US" sz="1600" dirty="0"/>
          </a:p>
        </p:txBody>
      </p:sp>
      <p:sp>
        <p:nvSpPr>
          <p:cNvPr id="3" name="Slide Number Placeholder 2"/>
          <p:cNvSpPr>
            <a:spLocks noGrp="1"/>
          </p:cNvSpPr>
          <p:nvPr>
            <p:ph type="sldNum" sz="quarter" idx="12"/>
          </p:nvPr>
        </p:nvSpPr>
        <p:spPr/>
        <p:txBody>
          <a:bodyPr/>
          <a:lstStyle/>
          <a:p>
            <a:fld id="{9F8A41F9-5DEA-4ED6-9A0C-04B12AC1619E}" type="slidenum">
              <a:rPr lang="en-US" smtClean="0"/>
              <a:pPr/>
              <a:t>91</a:t>
            </a:fld>
            <a:endParaRPr lang="en-US" dirty="0"/>
          </a:p>
        </p:txBody>
      </p:sp>
    </p:spTree>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F8A41F9-5DEA-4ED6-9A0C-04B12AC1619E}" type="slidenum">
              <a:rPr lang="en-US" smtClean="0"/>
              <a:pPr/>
              <a:t>92</a:t>
            </a:fld>
            <a:endParaRPr lang="en-US" dirty="0"/>
          </a:p>
        </p:txBody>
      </p:sp>
      <p:sp>
        <p:nvSpPr>
          <p:cNvPr id="3" name="TextBox 2"/>
          <p:cNvSpPr txBox="1"/>
          <p:nvPr/>
        </p:nvSpPr>
        <p:spPr>
          <a:xfrm>
            <a:off x="990600" y="1066800"/>
            <a:ext cx="7391400" cy="3416320"/>
          </a:xfrm>
          <a:prstGeom prst="rect">
            <a:avLst/>
          </a:prstGeom>
          <a:noFill/>
        </p:spPr>
        <p:txBody>
          <a:bodyPr wrap="square" rtlCol="0">
            <a:spAutoFit/>
          </a:bodyPr>
          <a:lstStyle/>
          <a:p>
            <a:endParaRPr lang="en-US" sz="2400" dirty="0" smtClean="0"/>
          </a:p>
          <a:p>
            <a:endParaRPr lang="en-US" sz="2400" dirty="0" smtClean="0"/>
          </a:p>
          <a:p>
            <a:endParaRPr lang="en-US" sz="2400" dirty="0" smtClean="0"/>
          </a:p>
          <a:p>
            <a:endParaRPr lang="en-US" sz="2400" dirty="0" smtClean="0"/>
          </a:p>
          <a:p>
            <a:endParaRPr lang="en-US" sz="2400" dirty="0" smtClean="0"/>
          </a:p>
          <a:p>
            <a:endParaRPr lang="en-US" sz="2400" dirty="0" smtClean="0"/>
          </a:p>
          <a:p>
            <a:endParaRPr lang="en-US" sz="2400" dirty="0" smtClean="0"/>
          </a:p>
          <a:p>
            <a:pPr algn="ctr"/>
            <a:r>
              <a:rPr lang="en-US" sz="2400" dirty="0" smtClean="0"/>
              <a:t>Adding additional storage to the SAN</a:t>
            </a:r>
          </a:p>
          <a:p>
            <a:endParaRPr lang="en-US" sz="2400" dirty="0"/>
          </a:p>
        </p:txBody>
      </p:sp>
    </p:spTree>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F8A41F9-5DEA-4ED6-9A0C-04B12AC1619E}" type="slidenum">
              <a:rPr lang="en-US" smtClean="0"/>
              <a:pPr/>
              <a:t>93</a:t>
            </a:fld>
            <a:endParaRPr lang="en-US" dirty="0"/>
          </a:p>
        </p:txBody>
      </p:sp>
      <p:sp>
        <p:nvSpPr>
          <p:cNvPr id="3" name="TextBox 2"/>
          <p:cNvSpPr txBox="1"/>
          <p:nvPr/>
        </p:nvSpPr>
        <p:spPr>
          <a:xfrm>
            <a:off x="228600" y="304800"/>
            <a:ext cx="8915400" cy="2308324"/>
          </a:xfrm>
          <a:prstGeom prst="rect">
            <a:avLst/>
          </a:prstGeom>
          <a:noFill/>
        </p:spPr>
        <p:txBody>
          <a:bodyPr wrap="square" rtlCol="0">
            <a:spAutoFit/>
          </a:bodyPr>
          <a:lstStyle/>
          <a:p>
            <a:pPr algn="ctr"/>
            <a:r>
              <a:rPr lang="en-US" b="1" dirty="0" smtClean="0"/>
              <a:t>Third SAN enclosure and 12 x 600 GB dual channel </a:t>
            </a:r>
          </a:p>
          <a:p>
            <a:pPr algn="ctr"/>
            <a:endParaRPr lang="en-US" dirty="0" smtClean="0"/>
          </a:p>
          <a:p>
            <a:pPr>
              <a:buFont typeface="Arial" pitchFamily="34" charset="0"/>
              <a:buChar char="•"/>
            </a:pPr>
            <a:r>
              <a:rPr lang="en-US" dirty="0" smtClean="0"/>
              <a:t>Create VMWare installation and management partition on SAN </a:t>
            </a:r>
          </a:p>
          <a:p>
            <a:pPr>
              <a:buFont typeface="Arial" pitchFamily="34" charset="0"/>
              <a:buChar char="•"/>
            </a:pPr>
            <a:r>
              <a:rPr lang="en-US" dirty="0" smtClean="0"/>
              <a:t>Move Pridc, Secdc, and IIS to the SAN and Blade Center</a:t>
            </a:r>
          </a:p>
          <a:p>
            <a:pPr>
              <a:buFont typeface="Arial" pitchFamily="34" charset="0"/>
              <a:buChar char="•"/>
            </a:pPr>
            <a:r>
              <a:rPr lang="en-US" dirty="0" smtClean="0"/>
              <a:t>Move partitions to RAID 10 array #4</a:t>
            </a:r>
          </a:p>
          <a:p>
            <a:pPr>
              <a:buFont typeface="Arial" pitchFamily="34" charset="0"/>
              <a:buChar char="•"/>
            </a:pPr>
            <a:r>
              <a:rPr lang="en-US" dirty="0" smtClean="0"/>
              <a:t>Expand OS Partitions from 50 GB to 110 GB</a:t>
            </a:r>
          </a:p>
          <a:p>
            <a:pPr>
              <a:buFont typeface="Arial" pitchFamily="34" charset="0"/>
              <a:buChar char="•"/>
            </a:pPr>
            <a:r>
              <a:rPr lang="en-US" dirty="0" smtClean="0"/>
              <a:t>1.84 TB of space for adding more servers to Blade Center</a:t>
            </a:r>
          </a:p>
          <a:p>
            <a:pPr lvl="1">
              <a:buFont typeface="Arial" pitchFamily="34" charset="0"/>
              <a:buChar char="•"/>
            </a:pPr>
            <a:r>
              <a:rPr lang="en-US" dirty="0" smtClean="0"/>
              <a:t>Fax Server, Shadow Copy, Separate Blackberry server, etc.</a:t>
            </a:r>
            <a:endParaRPr lang="en-US" dirty="0"/>
          </a:p>
        </p:txBody>
      </p:sp>
    </p:spTree>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F8A41F9-5DEA-4ED6-9A0C-04B12AC1619E}" type="slidenum">
              <a:rPr lang="en-US" smtClean="0"/>
              <a:pPr/>
              <a:t>94</a:t>
            </a:fld>
            <a:endParaRPr lang="en-US" dirty="0"/>
          </a:p>
        </p:txBody>
      </p:sp>
      <p:sp>
        <p:nvSpPr>
          <p:cNvPr id="3" name="Rectangle 2"/>
          <p:cNvSpPr/>
          <p:nvPr/>
        </p:nvSpPr>
        <p:spPr>
          <a:xfrm>
            <a:off x="533400" y="304800"/>
            <a:ext cx="2057400" cy="609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Rectangle 3"/>
          <p:cNvSpPr/>
          <p:nvPr/>
        </p:nvSpPr>
        <p:spPr>
          <a:xfrm>
            <a:off x="533400" y="990600"/>
            <a:ext cx="2057400" cy="609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p:cNvSpPr/>
          <p:nvPr/>
        </p:nvSpPr>
        <p:spPr>
          <a:xfrm>
            <a:off x="5486400" y="381000"/>
            <a:ext cx="2057400" cy="609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p:cNvSpPr/>
          <p:nvPr/>
        </p:nvSpPr>
        <p:spPr>
          <a:xfrm>
            <a:off x="5486400" y="1143000"/>
            <a:ext cx="2057400" cy="609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p:cNvSpPr/>
          <p:nvPr/>
        </p:nvSpPr>
        <p:spPr>
          <a:xfrm>
            <a:off x="5486400" y="2743200"/>
            <a:ext cx="2057400" cy="609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Box 9"/>
          <p:cNvSpPr txBox="1"/>
          <p:nvPr/>
        </p:nvSpPr>
        <p:spPr>
          <a:xfrm>
            <a:off x="2743200" y="381000"/>
            <a:ext cx="1312154" cy="369332"/>
          </a:xfrm>
          <a:prstGeom prst="rect">
            <a:avLst/>
          </a:prstGeom>
          <a:noFill/>
        </p:spPr>
        <p:txBody>
          <a:bodyPr wrap="none" rtlCol="0">
            <a:spAutoFit/>
          </a:bodyPr>
          <a:lstStyle/>
          <a:p>
            <a:r>
              <a:rPr lang="en-US" dirty="0" smtClean="0"/>
              <a:t>Controller A</a:t>
            </a:r>
            <a:endParaRPr lang="en-US" dirty="0"/>
          </a:p>
        </p:txBody>
      </p:sp>
      <p:sp>
        <p:nvSpPr>
          <p:cNvPr id="12" name="Rectangle 11"/>
          <p:cNvSpPr/>
          <p:nvPr/>
        </p:nvSpPr>
        <p:spPr>
          <a:xfrm>
            <a:off x="2819400" y="1066800"/>
            <a:ext cx="1304140" cy="369332"/>
          </a:xfrm>
          <a:prstGeom prst="rect">
            <a:avLst/>
          </a:prstGeom>
        </p:spPr>
        <p:txBody>
          <a:bodyPr wrap="none">
            <a:spAutoFit/>
          </a:bodyPr>
          <a:lstStyle/>
          <a:p>
            <a:r>
              <a:rPr lang="en-US" dirty="0" smtClean="0"/>
              <a:t>Controller B</a:t>
            </a:r>
            <a:endParaRPr lang="en-US" dirty="0"/>
          </a:p>
        </p:txBody>
      </p:sp>
      <p:sp>
        <p:nvSpPr>
          <p:cNvPr id="14" name="Rectangle 13"/>
          <p:cNvSpPr/>
          <p:nvPr/>
        </p:nvSpPr>
        <p:spPr>
          <a:xfrm>
            <a:off x="5486400" y="3505200"/>
            <a:ext cx="2057400" cy="609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Rectangle 22"/>
          <p:cNvSpPr/>
          <p:nvPr/>
        </p:nvSpPr>
        <p:spPr>
          <a:xfrm>
            <a:off x="5486400" y="4876800"/>
            <a:ext cx="2057400" cy="609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Rectangle 23"/>
          <p:cNvSpPr/>
          <p:nvPr/>
        </p:nvSpPr>
        <p:spPr>
          <a:xfrm>
            <a:off x="5486400" y="5638800"/>
            <a:ext cx="2057400" cy="609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TextBox 24"/>
          <p:cNvSpPr txBox="1"/>
          <p:nvPr/>
        </p:nvSpPr>
        <p:spPr>
          <a:xfrm>
            <a:off x="6096000" y="533400"/>
            <a:ext cx="685800" cy="369332"/>
          </a:xfrm>
          <a:prstGeom prst="rect">
            <a:avLst/>
          </a:prstGeom>
          <a:noFill/>
        </p:spPr>
        <p:txBody>
          <a:bodyPr wrap="square" rtlCol="0">
            <a:spAutoFit/>
          </a:bodyPr>
          <a:lstStyle/>
          <a:p>
            <a:r>
              <a:rPr lang="en-US" dirty="0" smtClean="0">
                <a:solidFill>
                  <a:schemeClr val="bg1"/>
                </a:solidFill>
              </a:rPr>
              <a:t>1A</a:t>
            </a:r>
            <a:endParaRPr lang="en-US" dirty="0">
              <a:solidFill>
                <a:schemeClr val="bg1"/>
              </a:solidFill>
            </a:endParaRPr>
          </a:p>
        </p:txBody>
      </p:sp>
      <p:sp>
        <p:nvSpPr>
          <p:cNvPr id="26" name="TextBox 25"/>
          <p:cNvSpPr txBox="1"/>
          <p:nvPr/>
        </p:nvSpPr>
        <p:spPr>
          <a:xfrm>
            <a:off x="6096000" y="1219200"/>
            <a:ext cx="685800" cy="646331"/>
          </a:xfrm>
          <a:prstGeom prst="rect">
            <a:avLst/>
          </a:prstGeom>
          <a:noFill/>
        </p:spPr>
        <p:txBody>
          <a:bodyPr wrap="square" rtlCol="0">
            <a:spAutoFit/>
          </a:bodyPr>
          <a:lstStyle/>
          <a:p>
            <a:r>
              <a:rPr lang="en-US" dirty="0" smtClean="0">
                <a:solidFill>
                  <a:schemeClr val="bg1"/>
                </a:solidFill>
              </a:rPr>
              <a:t>1B</a:t>
            </a:r>
          </a:p>
          <a:p>
            <a:endParaRPr lang="en-US" dirty="0">
              <a:solidFill>
                <a:schemeClr val="bg1"/>
              </a:solidFill>
            </a:endParaRPr>
          </a:p>
        </p:txBody>
      </p:sp>
      <p:sp>
        <p:nvSpPr>
          <p:cNvPr id="28" name="TextBox 27"/>
          <p:cNvSpPr txBox="1"/>
          <p:nvPr/>
        </p:nvSpPr>
        <p:spPr>
          <a:xfrm>
            <a:off x="6096000" y="2895600"/>
            <a:ext cx="685800" cy="369332"/>
          </a:xfrm>
          <a:prstGeom prst="rect">
            <a:avLst/>
          </a:prstGeom>
          <a:noFill/>
        </p:spPr>
        <p:txBody>
          <a:bodyPr wrap="square" rtlCol="0">
            <a:spAutoFit/>
          </a:bodyPr>
          <a:lstStyle/>
          <a:p>
            <a:r>
              <a:rPr lang="en-US" dirty="0" smtClean="0">
                <a:solidFill>
                  <a:schemeClr val="bg1"/>
                </a:solidFill>
              </a:rPr>
              <a:t>2A</a:t>
            </a:r>
            <a:endParaRPr lang="en-US" dirty="0">
              <a:solidFill>
                <a:schemeClr val="bg1"/>
              </a:solidFill>
            </a:endParaRPr>
          </a:p>
        </p:txBody>
      </p:sp>
      <p:sp>
        <p:nvSpPr>
          <p:cNvPr id="30" name="TextBox 29"/>
          <p:cNvSpPr txBox="1"/>
          <p:nvPr/>
        </p:nvSpPr>
        <p:spPr>
          <a:xfrm>
            <a:off x="6096000" y="3581400"/>
            <a:ext cx="685800" cy="369332"/>
          </a:xfrm>
          <a:prstGeom prst="rect">
            <a:avLst/>
          </a:prstGeom>
          <a:noFill/>
        </p:spPr>
        <p:txBody>
          <a:bodyPr wrap="square" rtlCol="0">
            <a:spAutoFit/>
          </a:bodyPr>
          <a:lstStyle/>
          <a:p>
            <a:r>
              <a:rPr lang="en-US" dirty="0" smtClean="0">
                <a:solidFill>
                  <a:schemeClr val="bg1"/>
                </a:solidFill>
              </a:rPr>
              <a:t>2B</a:t>
            </a:r>
            <a:endParaRPr lang="en-US" dirty="0">
              <a:solidFill>
                <a:schemeClr val="bg1"/>
              </a:solidFill>
            </a:endParaRPr>
          </a:p>
        </p:txBody>
      </p:sp>
      <p:sp>
        <p:nvSpPr>
          <p:cNvPr id="31" name="TextBox 30"/>
          <p:cNvSpPr txBox="1"/>
          <p:nvPr/>
        </p:nvSpPr>
        <p:spPr>
          <a:xfrm>
            <a:off x="6096000" y="5029200"/>
            <a:ext cx="685800" cy="369332"/>
          </a:xfrm>
          <a:prstGeom prst="rect">
            <a:avLst/>
          </a:prstGeom>
          <a:noFill/>
        </p:spPr>
        <p:txBody>
          <a:bodyPr wrap="square" rtlCol="0">
            <a:spAutoFit/>
          </a:bodyPr>
          <a:lstStyle/>
          <a:p>
            <a:r>
              <a:rPr lang="en-US" dirty="0" smtClean="0">
                <a:solidFill>
                  <a:schemeClr val="bg1"/>
                </a:solidFill>
              </a:rPr>
              <a:t>3A</a:t>
            </a:r>
            <a:endParaRPr lang="en-US" dirty="0">
              <a:solidFill>
                <a:schemeClr val="bg1"/>
              </a:solidFill>
            </a:endParaRPr>
          </a:p>
        </p:txBody>
      </p:sp>
      <p:sp>
        <p:nvSpPr>
          <p:cNvPr id="33" name="TextBox 32"/>
          <p:cNvSpPr txBox="1"/>
          <p:nvPr/>
        </p:nvSpPr>
        <p:spPr>
          <a:xfrm>
            <a:off x="6096000" y="5715000"/>
            <a:ext cx="685800" cy="369332"/>
          </a:xfrm>
          <a:prstGeom prst="rect">
            <a:avLst/>
          </a:prstGeom>
          <a:noFill/>
        </p:spPr>
        <p:txBody>
          <a:bodyPr wrap="square" rtlCol="0">
            <a:spAutoFit/>
          </a:bodyPr>
          <a:lstStyle/>
          <a:p>
            <a:r>
              <a:rPr lang="en-US" dirty="0" smtClean="0">
                <a:solidFill>
                  <a:schemeClr val="bg1"/>
                </a:solidFill>
              </a:rPr>
              <a:t>3B</a:t>
            </a:r>
            <a:endParaRPr lang="en-US" dirty="0">
              <a:solidFill>
                <a:schemeClr val="bg1"/>
              </a:solidFill>
            </a:endParaRPr>
          </a:p>
        </p:txBody>
      </p:sp>
      <p:sp>
        <p:nvSpPr>
          <p:cNvPr id="34" name="TextBox 33"/>
          <p:cNvSpPr txBox="1"/>
          <p:nvPr/>
        </p:nvSpPr>
        <p:spPr>
          <a:xfrm>
            <a:off x="4800600" y="228600"/>
            <a:ext cx="533400" cy="369332"/>
          </a:xfrm>
          <a:prstGeom prst="rect">
            <a:avLst/>
          </a:prstGeom>
          <a:noFill/>
        </p:spPr>
        <p:txBody>
          <a:bodyPr wrap="square" rtlCol="0">
            <a:spAutoFit/>
          </a:bodyPr>
          <a:lstStyle/>
          <a:p>
            <a:r>
              <a:rPr lang="en-US" dirty="0" smtClean="0"/>
              <a:t>IN</a:t>
            </a:r>
            <a:endParaRPr lang="en-US" dirty="0"/>
          </a:p>
        </p:txBody>
      </p:sp>
      <p:sp>
        <p:nvSpPr>
          <p:cNvPr id="35" name="TextBox 34"/>
          <p:cNvSpPr txBox="1"/>
          <p:nvPr/>
        </p:nvSpPr>
        <p:spPr>
          <a:xfrm>
            <a:off x="7848600" y="304800"/>
            <a:ext cx="685800" cy="369332"/>
          </a:xfrm>
          <a:prstGeom prst="rect">
            <a:avLst/>
          </a:prstGeom>
          <a:noFill/>
        </p:spPr>
        <p:txBody>
          <a:bodyPr wrap="square" rtlCol="0">
            <a:spAutoFit/>
          </a:bodyPr>
          <a:lstStyle/>
          <a:p>
            <a:r>
              <a:rPr lang="en-US" dirty="0" smtClean="0"/>
              <a:t>Out</a:t>
            </a:r>
            <a:endParaRPr lang="en-US" dirty="0"/>
          </a:p>
        </p:txBody>
      </p:sp>
      <p:cxnSp>
        <p:nvCxnSpPr>
          <p:cNvPr id="37" name="Elbow Connector 36"/>
          <p:cNvCxnSpPr>
            <a:stCxn id="3" idx="3"/>
            <a:endCxn id="24" idx="1"/>
          </p:cNvCxnSpPr>
          <p:nvPr/>
        </p:nvCxnSpPr>
        <p:spPr>
          <a:xfrm>
            <a:off x="2590800" y="609600"/>
            <a:ext cx="2895600" cy="5334000"/>
          </a:xfrm>
          <a:prstGeom prst="bent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1" name="Elbow Connector 40"/>
          <p:cNvCxnSpPr>
            <a:stCxn id="4" idx="3"/>
            <a:endCxn id="5" idx="1"/>
          </p:cNvCxnSpPr>
          <p:nvPr/>
        </p:nvCxnSpPr>
        <p:spPr>
          <a:xfrm flipV="1">
            <a:off x="2590800" y="685800"/>
            <a:ext cx="2895600" cy="609600"/>
          </a:xfrm>
          <a:prstGeom prst="bentConnector3">
            <a:avLst>
              <a:gd name="adj1" fmla="val 6868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6" name="Elbow Connector 45"/>
          <p:cNvCxnSpPr>
            <a:stCxn id="5" idx="3"/>
            <a:endCxn id="7" idx="1"/>
          </p:cNvCxnSpPr>
          <p:nvPr/>
        </p:nvCxnSpPr>
        <p:spPr>
          <a:xfrm flipH="1">
            <a:off x="5486400" y="685800"/>
            <a:ext cx="2057400" cy="2362200"/>
          </a:xfrm>
          <a:prstGeom prst="bentConnector5">
            <a:avLst>
              <a:gd name="adj1" fmla="val -11111"/>
              <a:gd name="adj2" fmla="val 50000"/>
              <a:gd name="adj3" fmla="val 11111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3" name="Shape 52"/>
          <p:cNvCxnSpPr>
            <a:stCxn id="14" idx="3"/>
            <a:endCxn id="6" idx="1"/>
          </p:cNvCxnSpPr>
          <p:nvPr/>
        </p:nvCxnSpPr>
        <p:spPr>
          <a:xfrm flipH="1" flipV="1">
            <a:off x="5486400" y="1447800"/>
            <a:ext cx="2057400" cy="2362200"/>
          </a:xfrm>
          <a:prstGeom prst="bentConnector5">
            <a:avLst>
              <a:gd name="adj1" fmla="val -11111"/>
              <a:gd name="adj2" fmla="val 61995"/>
              <a:gd name="adj3" fmla="val 143036"/>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8" name="Shape 57"/>
          <p:cNvCxnSpPr>
            <a:stCxn id="7" idx="3"/>
            <a:endCxn id="23" idx="1"/>
          </p:cNvCxnSpPr>
          <p:nvPr/>
        </p:nvCxnSpPr>
        <p:spPr>
          <a:xfrm flipH="1">
            <a:off x="5486400" y="3048000"/>
            <a:ext cx="2057400" cy="2133600"/>
          </a:xfrm>
          <a:prstGeom prst="bentConnector5">
            <a:avLst>
              <a:gd name="adj1" fmla="val -49296"/>
              <a:gd name="adj2" fmla="val 63280"/>
              <a:gd name="adj3" fmla="val 132394"/>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2" name="Shape 61"/>
          <p:cNvCxnSpPr>
            <a:stCxn id="24" idx="3"/>
            <a:endCxn id="14" idx="1"/>
          </p:cNvCxnSpPr>
          <p:nvPr/>
        </p:nvCxnSpPr>
        <p:spPr>
          <a:xfrm flipH="1" flipV="1">
            <a:off x="5486400" y="3810000"/>
            <a:ext cx="2057400" cy="2133600"/>
          </a:xfrm>
          <a:prstGeom prst="bentConnector5">
            <a:avLst>
              <a:gd name="adj1" fmla="val -11111"/>
              <a:gd name="adj2" fmla="val 62676"/>
              <a:gd name="adj3" fmla="val 111111"/>
            </a:avLst>
          </a:prstGeom>
          <a:ln>
            <a:tailEnd type="arrow"/>
          </a:ln>
        </p:spPr>
        <p:style>
          <a:lnRef idx="1">
            <a:schemeClr val="accent1"/>
          </a:lnRef>
          <a:fillRef idx="0">
            <a:schemeClr val="accent1"/>
          </a:fillRef>
          <a:effectRef idx="0">
            <a:schemeClr val="accent1"/>
          </a:effectRef>
          <a:fontRef idx="minor">
            <a:schemeClr val="tx1"/>
          </a:fontRef>
        </p:style>
      </p:cxnSp>
      <p:sp>
        <p:nvSpPr>
          <p:cNvPr id="65" name="TextBox 64"/>
          <p:cNvSpPr txBox="1"/>
          <p:nvPr/>
        </p:nvSpPr>
        <p:spPr>
          <a:xfrm>
            <a:off x="533400" y="2133600"/>
            <a:ext cx="3048000" cy="3046988"/>
          </a:xfrm>
          <a:prstGeom prst="rect">
            <a:avLst/>
          </a:prstGeom>
          <a:noFill/>
        </p:spPr>
        <p:txBody>
          <a:bodyPr wrap="square" rtlCol="0">
            <a:spAutoFit/>
          </a:bodyPr>
          <a:lstStyle/>
          <a:p>
            <a:r>
              <a:rPr lang="en-US" sz="1200" dirty="0" smtClean="0"/>
              <a:t>Here is the dual channel SAN</a:t>
            </a:r>
          </a:p>
          <a:p>
            <a:endParaRPr lang="en-US" sz="1200" dirty="0" smtClean="0"/>
          </a:p>
          <a:p>
            <a:r>
              <a:rPr lang="en-US" sz="1200" dirty="0" smtClean="0"/>
              <a:t>You cross connect the two controllers in case on of the channels of each chassis fails</a:t>
            </a:r>
          </a:p>
          <a:p>
            <a:endParaRPr lang="en-US" sz="1200" dirty="0" smtClean="0"/>
          </a:p>
          <a:p>
            <a:r>
              <a:rPr lang="en-US" sz="1200" dirty="0" smtClean="0"/>
              <a:t>You want two Brocade Fabric switches for the dual channel of the SAN.  One channel to each Fabric switch</a:t>
            </a:r>
          </a:p>
          <a:p>
            <a:endParaRPr lang="en-US" sz="1200" dirty="0" smtClean="0"/>
          </a:p>
          <a:p>
            <a:r>
              <a:rPr lang="en-US" sz="1200" dirty="0" smtClean="0"/>
              <a:t>Controller A start at chassis 3B in, furthest point away and goes up. </a:t>
            </a:r>
          </a:p>
          <a:p>
            <a:endParaRPr lang="en-US" sz="1200" dirty="0" smtClean="0"/>
          </a:p>
          <a:p>
            <a:r>
              <a:rPr lang="en-US" sz="1200" dirty="0" smtClean="0"/>
              <a:t>Control B starts at chassis 1A in, closest point and goes down.  In and out then out and in.</a:t>
            </a:r>
          </a:p>
          <a:p>
            <a:endParaRPr lang="en-US" sz="1200" dirty="0" smtClean="0"/>
          </a:p>
          <a:p>
            <a:r>
              <a:rPr lang="en-US" sz="1200" dirty="0" smtClean="0"/>
              <a:t>Each set of boxes is 12 drives</a:t>
            </a:r>
            <a:endParaRPr lang="en-US" sz="1200" dirty="0"/>
          </a:p>
        </p:txBody>
      </p:sp>
    </p:spTree>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7200" y="533400"/>
            <a:ext cx="8458200" cy="7294305"/>
          </a:xfrm>
          <a:prstGeom prst="rect">
            <a:avLst/>
          </a:prstGeom>
          <a:noFill/>
        </p:spPr>
        <p:txBody>
          <a:bodyPr wrap="square" rtlCol="0">
            <a:spAutoFit/>
          </a:bodyPr>
          <a:lstStyle/>
          <a:p>
            <a:r>
              <a:rPr lang="en-US" b="1" dirty="0" smtClean="0"/>
              <a:t>Why add the SAN enclosure and new drives?  </a:t>
            </a:r>
          </a:p>
          <a:p>
            <a:endParaRPr lang="en-US" dirty="0" smtClean="0"/>
          </a:p>
          <a:p>
            <a:r>
              <a:rPr lang="en-US" dirty="0" smtClean="0"/>
              <a:t>We have three RAID 10 arrays that are filled to capacity for the four SAN based Servers.</a:t>
            </a:r>
          </a:p>
          <a:p>
            <a:endParaRPr lang="en-US" dirty="0" smtClean="0"/>
          </a:p>
          <a:p>
            <a:r>
              <a:rPr lang="en-US" dirty="0" smtClean="0"/>
              <a:t>What I would do is create a 4</a:t>
            </a:r>
            <a:r>
              <a:rPr lang="en-US" baseline="30000" dirty="0" smtClean="0"/>
              <a:t>th</a:t>
            </a:r>
            <a:r>
              <a:rPr lang="en-US" dirty="0" smtClean="0"/>
              <a:t> RAID 10 array.  </a:t>
            </a:r>
          </a:p>
          <a:p>
            <a:pPr>
              <a:buFont typeface="Arial" pitchFamily="34" charset="0"/>
              <a:buChar char="•"/>
            </a:pPr>
            <a:r>
              <a:rPr lang="en-US" dirty="0" smtClean="0"/>
              <a:t>Create the VMWare partitions for blade management.</a:t>
            </a:r>
          </a:p>
          <a:p>
            <a:pPr>
              <a:buFont typeface="Arial" pitchFamily="34" charset="0"/>
              <a:buChar char="•"/>
            </a:pPr>
            <a:endParaRPr lang="en-US" dirty="0" smtClean="0"/>
          </a:p>
          <a:p>
            <a:pPr>
              <a:buFont typeface="Arial" pitchFamily="34" charset="0"/>
              <a:buChar char="•"/>
            </a:pPr>
            <a:r>
              <a:rPr lang="en-US" dirty="0" smtClean="0"/>
              <a:t>We have two Active Directory Servers</a:t>
            </a:r>
          </a:p>
          <a:p>
            <a:pPr>
              <a:buFont typeface="Arial" pitchFamily="34" charset="0"/>
              <a:buChar char="•"/>
            </a:pPr>
            <a:r>
              <a:rPr lang="en-US" dirty="0" smtClean="0"/>
              <a:t>Install both Active Directory servers on two separate RAID 10 arrays</a:t>
            </a:r>
          </a:p>
          <a:p>
            <a:pPr>
              <a:buFont typeface="Arial" pitchFamily="34" charset="0"/>
              <a:buChar char="•"/>
            </a:pPr>
            <a:endParaRPr lang="en-US" dirty="0" smtClean="0"/>
          </a:p>
          <a:p>
            <a:pPr>
              <a:buFont typeface="Arial" pitchFamily="34" charset="0"/>
              <a:buChar char="•"/>
            </a:pPr>
            <a:r>
              <a:rPr lang="en-US" dirty="0" smtClean="0"/>
              <a:t>We move data partition from one of the current servers off the first RAID 10 array to the new array.   </a:t>
            </a:r>
          </a:p>
          <a:p>
            <a:pPr>
              <a:buFont typeface="Arial" pitchFamily="34" charset="0"/>
              <a:buChar char="•"/>
            </a:pPr>
            <a:endParaRPr lang="en-US" dirty="0" smtClean="0"/>
          </a:p>
          <a:p>
            <a:pPr>
              <a:buFont typeface="Arial" pitchFamily="34" charset="0"/>
              <a:buChar char="•"/>
            </a:pPr>
            <a:r>
              <a:rPr lang="en-US" dirty="0" smtClean="0"/>
              <a:t>Distribute the partitions to different arrays for performance.</a:t>
            </a:r>
          </a:p>
          <a:p>
            <a:pPr>
              <a:buFont typeface="Arial" pitchFamily="34" charset="0"/>
              <a:buChar char="•"/>
            </a:pPr>
            <a:endParaRPr lang="en-US" dirty="0" smtClean="0"/>
          </a:p>
          <a:p>
            <a:pPr>
              <a:buFont typeface="Arial" pitchFamily="34" charset="0"/>
              <a:buChar char="•"/>
            </a:pPr>
            <a:r>
              <a:rPr lang="en-US" dirty="0" smtClean="0"/>
              <a:t>Expand the OS Partitions from 50 GB to 110 GB </a:t>
            </a:r>
          </a:p>
          <a:p>
            <a:pPr>
              <a:buFont typeface="Arial" pitchFamily="34" charset="0"/>
              <a:buChar char="•"/>
            </a:pPr>
            <a:r>
              <a:rPr lang="en-US" dirty="0" smtClean="0"/>
              <a:t>Increase swap partitions to 60 GB for more virtual memory space per server</a:t>
            </a:r>
          </a:p>
          <a:p>
            <a:pPr>
              <a:buFont typeface="Arial" pitchFamily="34" charset="0"/>
              <a:buChar char="•"/>
            </a:pPr>
            <a:endParaRPr lang="en-US" dirty="0" smtClean="0"/>
          </a:p>
          <a:p>
            <a:pPr>
              <a:buFont typeface="Arial" pitchFamily="34" charset="0"/>
              <a:buChar char="•"/>
            </a:pPr>
            <a:r>
              <a:rPr lang="en-US" dirty="0" smtClean="0"/>
              <a:t>MSA 2012fc can have four enclosures with 12 drives each for 48 drives</a:t>
            </a:r>
            <a:r>
              <a:rPr lang="en-US" dirty="0" smtClean="0"/>
              <a:t>.</a:t>
            </a:r>
          </a:p>
          <a:p>
            <a:pPr>
              <a:buFont typeface="Arial" pitchFamily="34" charset="0"/>
              <a:buChar char="•"/>
            </a:pPr>
            <a:endParaRPr lang="en-US" dirty="0" smtClean="0"/>
          </a:p>
          <a:p>
            <a:pPr>
              <a:buFont typeface="Arial" pitchFamily="34" charset="0"/>
              <a:buChar char="•"/>
            </a:pPr>
            <a:r>
              <a:rPr lang="en-US" dirty="0" smtClean="0"/>
              <a:t>New space will allow changes to current arrays from static to dynamic partitioning and reclaiming unused space for more virtual servers.</a:t>
            </a:r>
            <a:endParaRPr lang="en-US" dirty="0" smtClean="0"/>
          </a:p>
          <a:p>
            <a:pPr>
              <a:buFont typeface="Arial" pitchFamily="34" charset="0"/>
              <a:buChar char="•"/>
            </a:pPr>
            <a:endParaRPr lang="en-US" dirty="0" smtClean="0"/>
          </a:p>
          <a:p>
            <a:endParaRPr lang="en-US" dirty="0" smtClean="0"/>
          </a:p>
          <a:p>
            <a:endParaRPr lang="en-US" dirty="0" smtClean="0"/>
          </a:p>
          <a:p>
            <a:endParaRPr lang="en-US" dirty="0"/>
          </a:p>
        </p:txBody>
      </p:sp>
      <p:sp>
        <p:nvSpPr>
          <p:cNvPr id="3" name="Slide Number Placeholder 2"/>
          <p:cNvSpPr>
            <a:spLocks noGrp="1"/>
          </p:cNvSpPr>
          <p:nvPr>
            <p:ph type="sldNum" sz="quarter" idx="12"/>
          </p:nvPr>
        </p:nvSpPr>
        <p:spPr/>
        <p:txBody>
          <a:bodyPr/>
          <a:lstStyle/>
          <a:p>
            <a:fld id="{9F8A41F9-5DEA-4ED6-9A0C-04B12AC1619E}" type="slidenum">
              <a:rPr lang="en-US" smtClean="0"/>
              <a:pPr/>
              <a:t>95</a:t>
            </a:fld>
            <a:endParaRPr lang="en-US" dirty="0"/>
          </a:p>
        </p:txBody>
      </p:sp>
    </p:spTree>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F8A41F9-5DEA-4ED6-9A0C-04B12AC1619E}" type="slidenum">
              <a:rPr lang="en-US" smtClean="0"/>
              <a:pPr/>
              <a:t>96</a:t>
            </a:fld>
            <a:endParaRPr lang="en-US" dirty="0"/>
          </a:p>
        </p:txBody>
      </p:sp>
      <p:sp>
        <p:nvSpPr>
          <p:cNvPr id="3" name="TextBox 2"/>
          <p:cNvSpPr txBox="1"/>
          <p:nvPr/>
        </p:nvSpPr>
        <p:spPr>
          <a:xfrm>
            <a:off x="304800" y="381000"/>
            <a:ext cx="8458200" cy="6617196"/>
          </a:xfrm>
          <a:prstGeom prst="rect">
            <a:avLst/>
          </a:prstGeom>
          <a:noFill/>
        </p:spPr>
        <p:txBody>
          <a:bodyPr wrap="square" rtlCol="0">
            <a:spAutoFit/>
          </a:bodyPr>
          <a:lstStyle/>
          <a:p>
            <a:r>
              <a:rPr lang="en-US" dirty="0" smtClean="0"/>
              <a:t>Here are the three RAID 10 arrays</a:t>
            </a:r>
          </a:p>
          <a:p>
            <a:endParaRPr lang="en-US" dirty="0" smtClean="0"/>
          </a:p>
          <a:p>
            <a:r>
              <a:rPr lang="en-US" sz="1400" dirty="0" smtClean="0"/>
              <a:t>Here are the three RAID 10 arrays</a:t>
            </a:r>
          </a:p>
          <a:p>
            <a:r>
              <a:rPr lang="en-US" sz="1400" dirty="0" smtClean="0"/>
              <a:t>#1</a:t>
            </a:r>
          </a:p>
          <a:p>
            <a:r>
              <a:rPr lang="en-US" sz="1400" dirty="0" smtClean="0"/>
              <a:t>64OS: 51200 MBytes </a:t>
            </a:r>
          </a:p>
          <a:p>
            <a:r>
              <a:rPr lang="en-US" sz="1400" dirty="0" smtClean="0"/>
              <a:t>32OS: 51200 Mbytes </a:t>
            </a:r>
          </a:p>
          <a:p>
            <a:r>
              <a:rPr lang="en-US" sz="1400" dirty="0" smtClean="0"/>
              <a:t>EXCHOS: 51200 Mbytes </a:t>
            </a:r>
          </a:p>
          <a:p>
            <a:r>
              <a:rPr lang="en-US" sz="1400" dirty="0" smtClean="0"/>
              <a:t>64SWAP: 30720 Mbytes </a:t>
            </a:r>
          </a:p>
          <a:p>
            <a:r>
              <a:rPr lang="en-US" sz="1400" dirty="0" smtClean="0"/>
              <a:t>32SWAP: 10240 Mbytes </a:t>
            </a:r>
          </a:p>
          <a:p>
            <a:r>
              <a:rPr lang="en-US" sz="1400" dirty="0" smtClean="0"/>
              <a:t>EXCHSWAP: 30720 Mbytes </a:t>
            </a:r>
          </a:p>
          <a:p>
            <a:r>
              <a:rPr lang="en-US" sz="1400" dirty="0" smtClean="0"/>
              <a:t>ARCSERVE: 40960 MBytes  </a:t>
            </a:r>
          </a:p>
          <a:p>
            <a:r>
              <a:rPr lang="en-US" sz="1400" dirty="0" smtClean="0"/>
              <a:t>64DATA: 678518 Mbytes </a:t>
            </a:r>
          </a:p>
          <a:p>
            <a:r>
              <a:rPr lang="en-US" sz="1400" dirty="0" smtClean="0"/>
              <a:t>32DATA: 555152 MBytes  </a:t>
            </a:r>
          </a:p>
          <a:p>
            <a:endParaRPr lang="en-US" sz="1400" dirty="0" smtClean="0"/>
          </a:p>
          <a:p>
            <a:r>
              <a:rPr lang="en-US" sz="1400" dirty="0" smtClean="0"/>
              <a:t>#2</a:t>
            </a:r>
          </a:p>
          <a:p>
            <a:r>
              <a:rPr lang="en-US" sz="1400" dirty="0" smtClean="0"/>
              <a:t>EXCHDATA: 419977 Mbytes </a:t>
            </a:r>
          </a:p>
          <a:p>
            <a:r>
              <a:rPr lang="en-US" sz="1400" dirty="0" smtClean="0"/>
              <a:t>ARCHDATA:779953 Mbytes </a:t>
            </a:r>
          </a:p>
          <a:p>
            <a:endParaRPr lang="en-US" sz="1400" dirty="0" smtClean="0"/>
          </a:p>
          <a:p>
            <a:r>
              <a:rPr lang="en-US" sz="1400" dirty="0" smtClean="0"/>
              <a:t>#3</a:t>
            </a:r>
          </a:p>
          <a:p>
            <a:r>
              <a:rPr lang="en-US" sz="1400" dirty="0" smtClean="0"/>
              <a:t>OCSOS: 51200 Mbytes </a:t>
            </a:r>
          </a:p>
          <a:p>
            <a:r>
              <a:rPr lang="en-US" sz="1400" dirty="0" smtClean="0"/>
              <a:t>OCSSWAP: 10240 Mbytes </a:t>
            </a:r>
          </a:p>
          <a:p>
            <a:r>
              <a:rPr lang="en-US" sz="1400" dirty="0" smtClean="0"/>
              <a:t>OCSDATA: 538524 Mbytes</a:t>
            </a:r>
          </a:p>
          <a:p>
            <a:r>
              <a:rPr lang="en-US" dirty="0" smtClean="0"/>
              <a:t> </a:t>
            </a:r>
          </a:p>
          <a:p>
            <a:r>
              <a:rPr lang="en-US" dirty="0" smtClean="0"/>
              <a:t>Three servers booting from same RAID 10 array.    We will be adding additional space to the SAN for VMware.    </a:t>
            </a:r>
          </a:p>
          <a:p>
            <a:endParaRPr lang="en-US" dirty="0" smtClean="0"/>
          </a:p>
          <a:p>
            <a:endParaRPr lang="en-US" dirty="0" smtClean="0"/>
          </a:p>
          <a:p>
            <a:endParaRPr lang="en-US" dirty="0"/>
          </a:p>
        </p:txBody>
      </p:sp>
    </p:spTree>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F8A41F9-5DEA-4ED6-9A0C-04B12AC1619E}" type="slidenum">
              <a:rPr lang="en-US" smtClean="0"/>
              <a:pPr/>
              <a:t>97</a:t>
            </a:fld>
            <a:endParaRPr lang="en-US" dirty="0"/>
          </a:p>
        </p:txBody>
      </p:sp>
      <p:sp>
        <p:nvSpPr>
          <p:cNvPr id="3" name="TextBox 2"/>
          <p:cNvSpPr txBox="1"/>
          <p:nvPr/>
        </p:nvSpPr>
        <p:spPr>
          <a:xfrm>
            <a:off x="304800" y="3733800"/>
            <a:ext cx="8534400" cy="2554545"/>
          </a:xfrm>
          <a:prstGeom prst="rect">
            <a:avLst/>
          </a:prstGeom>
          <a:noFill/>
        </p:spPr>
        <p:txBody>
          <a:bodyPr wrap="square" rtlCol="0">
            <a:spAutoFit/>
          </a:bodyPr>
          <a:lstStyle/>
          <a:p>
            <a:r>
              <a:rPr lang="en-US" sz="1600" dirty="0" smtClean="0"/>
              <a:t>The new RAID 10 array will have Move Pridc, Secdc, and IIS to the SAN and Blade Center.  Move partitions around the SAN.  Distribute partitions across more RAID 10 arrays for better performance. </a:t>
            </a:r>
          </a:p>
          <a:p>
            <a:endParaRPr lang="en-US" sz="1600" dirty="0" smtClean="0"/>
          </a:p>
          <a:p>
            <a:pPr>
              <a:buFont typeface="Arial" pitchFamily="34" charset="0"/>
              <a:buChar char="•"/>
            </a:pPr>
            <a:r>
              <a:rPr lang="en-US" sz="1600" dirty="0" smtClean="0"/>
              <a:t>Every server would be on the SAN and in the C7000.   The physical servers would be removed as they are migrated to the C7000.    We can move partitions between RAID arrays.   Better allocate the SAN resources.   </a:t>
            </a:r>
          </a:p>
          <a:p>
            <a:pPr>
              <a:buFont typeface="Arial" pitchFamily="34" charset="0"/>
              <a:buChar char="•"/>
            </a:pPr>
            <a:endParaRPr lang="en-US" sz="1600" dirty="0" smtClean="0"/>
          </a:p>
          <a:p>
            <a:pPr>
              <a:buFont typeface="Arial" pitchFamily="34" charset="0"/>
              <a:buChar char="•"/>
            </a:pPr>
            <a:r>
              <a:rPr lang="en-US" sz="1600" dirty="0" smtClean="0"/>
              <a:t>SAN space will be reallocated to work dynamically and grow as we need to expand.  </a:t>
            </a:r>
          </a:p>
          <a:p>
            <a:pPr>
              <a:buFont typeface="Arial" pitchFamily="34" charset="0"/>
              <a:buChar char="•"/>
            </a:pPr>
            <a:endParaRPr lang="en-US" sz="1600" dirty="0" smtClean="0"/>
          </a:p>
          <a:p>
            <a:pPr>
              <a:buFont typeface="Arial" pitchFamily="34" charset="0"/>
              <a:buChar char="•"/>
            </a:pPr>
            <a:endParaRPr lang="en-US" sz="1600" dirty="0" smtClean="0"/>
          </a:p>
        </p:txBody>
      </p:sp>
      <p:graphicFrame>
        <p:nvGraphicFramePr>
          <p:cNvPr id="36866" name="Object 2"/>
          <p:cNvGraphicFramePr>
            <a:graphicFrameLocks noChangeAspect="1"/>
          </p:cNvGraphicFramePr>
          <p:nvPr/>
        </p:nvGraphicFramePr>
        <p:xfrm>
          <a:off x="2362200" y="838200"/>
          <a:ext cx="3057525" cy="2609850"/>
        </p:xfrm>
        <a:graphic>
          <a:graphicData uri="http://schemas.openxmlformats.org/presentationml/2006/ole">
            <p:oleObj spid="_x0000_s36866" name="Worksheet" r:id="rId3" imgW="3057441" imgH="2609966" progId="Excel.Sheet.8">
              <p:link updateAutomatic="1"/>
            </p:oleObj>
          </a:graphicData>
        </a:graphic>
      </p:graphicFrame>
    </p:spTree>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F8A41F9-5DEA-4ED6-9A0C-04B12AC1619E}" type="slidenum">
              <a:rPr lang="en-US" smtClean="0"/>
              <a:pPr/>
              <a:t>98</a:t>
            </a:fld>
            <a:endParaRPr lang="en-US" dirty="0"/>
          </a:p>
        </p:txBody>
      </p:sp>
      <p:sp>
        <p:nvSpPr>
          <p:cNvPr id="3" name="TextBox 2"/>
          <p:cNvSpPr txBox="1"/>
          <p:nvPr/>
        </p:nvSpPr>
        <p:spPr>
          <a:xfrm>
            <a:off x="457200" y="304800"/>
            <a:ext cx="8305800" cy="5509200"/>
          </a:xfrm>
          <a:prstGeom prst="rect">
            <a:avLst/>
          </a:prstGeom>
          <a:noFill/>
        </p:spPr>
        <p:txBody>
          <a:bodyPr wrap="square" rtlCol="0">
            <a:spAutoFit/>
          </a:bodyPr>
          <a:lstStyle/>
          <a:p>
            <a:pPr algn="ctr"/>
            <a:endParaRPr lang="en-US" sz="2400" dirty="0" smtClean="0"/>
          </a:p>
          <a:p>
            <a:pPr algn="ctr"/>
            <a:endParaRPr lang="en-US" sz="2400" dirty="0" smtClean="0"/>
          </a:p>
          <a:p>
            <a:pPr algn="ctr"/>
            <a:endParaRPr lang="en-US" sz="2400" dirty="0" smtClean="0"/>
          </a:p>
          <a:p>
            <a:pPr algn="ctr"/>
            <a:endParaRPr lang="en-US" sz="2400" dirty="0" smtClean="0"/>
          </a:p>
          <a:p>
            <a:pPr algn="ctr"/>
            <a:endParaRPr lang="en-US" sz="2400" dirty="0" smtClean="0"/>
          </a:p>
          <a:p>
            <a:pPr algn="ctr"/>
            <a:endParaRPr lang="en-US" sz="2400" dirty="0" smtClean="0"/>
          </a:p>
          <a:p>
            <a:pPr algn="ctr"/>
            <a:endParaRPr lang="en-US" sz="2400" dirty="0" smtClean="0"/>
          </a:p>
          <a:p>
            <a:pPr algn="ctr"/>
            <a:endParaRPr lang="en-US" sz="2400" dirty="0" smtClean="0"/>
          </a:p>
          <a:p>
            <a:pPr algn="ctr"/>
            <a:r>
              <a:rPr lang="en-US" sz="2400" dirty="0" smtClean="0"/>
              <a:t> </a:t>
            </a:r>
            <a:r>
              <a:rPr lang="en-US" sz="3200" dirty="0" smtClean="0"/>
              <a:t>How do we license this C7000 Blade Center for best ROI (Return on Investment)</a:t>
            </a:r>
          </a:p>
          <a:p>
            <a:pPr algn="ctr"/>
            <a:endParaRPr lang="en-US" sz="2400" dirty="0" smtClean="0"/>
          </a:p>
          <a:p>
            <a:pPr algn="ctr"/>
            <a:endParaRPr lang="en-US" sz="2400" dirty="0" smtClean="0"/>
          </a:p>
          <a:p>
            <a:pPr algn="ctr"/>
            <a:endParaRPr lang="en-US" sz="2400" dirty="0" smtClean="0"/>
          </a:p>
          <a:p>
            <a:pPr algn="ctr"/>
            <a:endParaRPr lang="en-US" sz="2400" dirty="0"/>
          </a:p>
        </p:txBody>
      </p:sp>
    </p:spTree>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F8A41F9-5DEA-4ED6-9A0C-04B12AC1619E}" type="slidenum">
              <a:rPr lang="en-US" smtClean="0"/>
              <a:pPr/>
              <a:t>99</a:t>
            </a:fld>
            <a:endParaRPr lang="en-US" dirty="0"/>
          </a:p>
        </p:txBody>
      </p:sp>
      <p:sp>
        <p:nvSpPr>
          <p:cNvPr id="3" name="TextBox 2"/>
          <p:cNvSpPr txBox="1"/>
          <p:nvPr/>
        </p:nvSpPr>
        <p:spPr>
          <a:xfrm>
            <a:off x="304800" y="381000"/>
            <a:ext cx="8534400" cy="4524315"/>
          </a:xfrm>
          <a:prstGeom prst="rect">
            <a:avLst/>
          </a:prstGeom>
          <a:noFill/>
        </p:spPr>
        <p:txBody>
          <a:bodyPr wrap="square" rtlCol="0">
            <a:spAutoFit/>
          </a:bodyPr>
          <a:lstStyle/>
          <a:p>
            <a:pPr algn="ctr"/>
            <a:endParaRPr lang="en-US" dirty="0" smtClean="0"/>
          </a:p>
          <a:p>
            <a:pPr algn="ctr"/>
            <a:endParaRPr lang="en-US" dirty="0" smtClean="0"/>
          </a:p>
          <a:p>
            <a:pPr algn="ctr"/>
            <a:endParaRPr lang="en-US" dirty="0" smtClean="0"/>
          </a:p>
          <a:p>
            <a:pPr algn="ctr"/>
            <a:endParaRPr lang="en-US" dirty="0" smtClean="0"/>
          </a:p>
          <a:p>
            <a:pPr algn="ctr"/>
            <a:endParaRPr lang="en-US" dirty="0" smtClean="0"/>
          </a:p>
          <a:p>
            <a:pPr algn="ctr"/>
            <a:endParaRPr lang="en-US" dirty="0" smtClean="0"/>
          </a:p>
          <a:p>
            <a:pPr algn="ctr"/>
            <a:endParaRPr lang="en-US" dirty="0" smtClean="0"/>
          </a:p>
          <a:p>
            <a:pPr algn="ctr"/>
            <a:endParaRPr lang="en-US" dirty="0" smtClean="0"/>
          </a:p>
          <a:p>
            <a:pPr algn="ctr"/>
            <a:endParaRPr lang="en-US" dirty="0" smtClean="0"/>
          </a:p>
          <a:p>
            <a:pPr algn="ctr"/>
            <a:endParaRPr lang="en-US" dirty="0" smtClean="0"/>
          </a:p>
          <a:p>
            <a:pPr algn="ctr"/>
            <a:endParaRPr lang="en-US" dirty="0" smtClean="0"/>
          </a:p>
          <a:p>
            <a:pPr algn="ctr"/>
            <a:endParaRPr lang="en-US" dirty="0" smtClean="0"/>
          </a:p>
          <a:p>
            <a:pPr algn="ctr"/>
            <a:r>
              <a:rPr lang="en-US" sz="3600" dirty="0" smtClean="0"/>
              <a:t>Microsoft Licensing</a:t>
            </a:r>
          </a:p>
          <a:p>
            <a:pPr algn="ctr"/>
            <a:endParaRPr lang="en-US" dirty="0" smtClean="0"/>
          </a:p>
          <a:p>
            <a:pPr algn="ctr"/>
            <a:endParaRPr lang="en-US" dirty="0"/>
          </a:p>
        </p:txBody>
      </p:sp>
    </p:spTree>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1000" y="304800"/>
            <a:ext cx="8382000" cy="4770537"/>
          </a:xfrm>
          <a:prstGeom prst="rect">
            <a:avLst/>
          </a:prstGeom>
          <a:noFill/>
        </p:spPr>
        <p:txBody>
          <a:bodyPr wrap="square" rtlCol="0">
            <a:spAutoFit/>
          </a:bodyPr>
          <a:lstStyle/>
          <a:p>
            <a:r>
              <a:rPr lang="en-US" sz="1600" dirty="0" smtClean="0"/>
              <a:t>Microsoft Licensing</a:t>
            </a:r>
          </a:p>
          <a:p>
            <a:endParaRPr lang="en-US" sz="1600" dirty="0" smtClean="0"/>
          </a:p>
          <a:p>
            <a:r>
              <a:rPr lang="en-US" sz="1600" dirty="0" smtClean="0"/>
              <a:t>Years 1-3: You split the license + SA costs for first three years.</a:t>
            </a:r>
          </a:p>
          <a:p>
            <a:r>
              <a:rPr lang="en-US" sz="1600" dirty="0" smtClean="0"/>
              <a:t>Year 4+ of the Software Assurance (SA) agreement, you just pay for SA, the cost drops by around 50-60%.</a:t>
            </a:r>
          </a:p>
          <a:p>
            <a:endParaRPr lang="en-US" sz="1600" dirty="0" smtClean="0"/>
          </a:p>
          <a:p>
            <a:r>
              <a:rPr lang="en-US" sz="1600" dirty="0" smtClean="0"/>
              <a:t>You get Microsoft support, upgrades, new releases of the product.   You will have saving in the 4</a:t>
            </a:r>
            <a:r>
              <a:rPr lang="en-US" sz="1600" baseline="30000" dirty="0" smtClean="0"/>
              <a:t>th</a:t>
            </a:r>
            <a:r>
              <a:rPr lang="en-US" sz="1600" dirty="0" smtClean="0"/>
              <a:t> year and out.</a:t>
            </a:r>
          </a:p>
          <a:p>
            <a:endParaRPr lang="en-US" sz="1600" dirty="0" smtClean="0"/>
          </a:p>
          <a:p>
            <a:r>
              <a:rPr lang="en-US" sz="1600" dirty="0" smtClean="0"/>
              <a:t>Changing to Data Center licensing will allow us to use any of the blades for any virtual server.   The physical server install on the SAN will be started in a virtual server session.  You could have multiple sessions for each physical install.   We can split up applications and data into their own virtual server by carving up space on the SAN.   </a:t>
            </a:r>
          </a:p>
          <a:p>
            <a:endParaRPr lang="en-US" sz="1600" dirty="0" smtClean="0"/>
          </a:p>
          <a:p>
            <a:r>
              <a:rPr lang="en-US" sz="1600" dirty="0" smtClean="0"/>
              <a:t>We are getting a discount for stepping up to Data Center licensing.</a:t>
            </a:r>
          </a:p>
          <a:p>
            <a:endParaRPr lang="en-US" sz="1600" dirty="0" smtClean="0"/>
          </a:p>
          <a:p>
            <a:endParaRPr lang="en-US" sz="1600" dirty="0" smtClean="0"/>
          </a:p>
          <a:p>
            <a:endParaRPr lang="en-US" sz="1600" dirty="0" smtClean="0"/>
          </a:p>
          <a:p>
            <a:endParaRPr lang="en-US" sz="1600" dirty="0"/>
          </a:p>
        </p:txBody>
      </p:sp>
      <p:sp>
        <p:nvSpPr>
          <p:cNvPr id="3" name="Slide Number Placeholder 2"/>
          <p:cNvSpPr>
            <a:spLocks noGrp="1"/>
          </p:cNvSpPr>
          <p:nvPr>
            <p:ph type="sldNum" sz="quarter" idx="12"/>
          </p:nvPr>
        </p:nvSpPr>
        <p:spPr/>
        <p:txBody>
          <a:bodyPr/>
          <a:lstStyle/>
          <a:p>
            <a:fld id="{9F8A41F9-5DEA-4ED6-9A0C-04B12AC1619E}" type="slidenum">
              <a:rPr lang="en-US" smtClean="0"/>
              <a:pPr/>
              <a:t>100</a:t>
            </a:fld>
            <a:endParaRPr lang="en-US" dirty="0"/>
          </a:p>
        </p:txBody>
      </p:sp>
    </p:spTree>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7200" y="457200"/>
            <a:ext cx="8153400" cy="7478970"/>
          </a:xfrm>
          <a:prstGeom prst="rect">
            <a:avLst/>
          </a:prstGeom>
          <a:noFill/>
        </p:spPr>
        <p:txBody>
          <a:bodyPr wrap="square" rtlCol="0">
            <a:spAutoFit/>
          </a:bodyPr>
          <a:lstStyle/>
          <a:p>
            <a:endParaRPr lang="en-US" sz="1600" dirty="0" smtClean="0"/>
          </a:p>
          <a:p>
            <a:r>
              <a:rPr lang="en-US" sz="1600" dirty="0" smtClean="0"/>
              <a:t>Currently, we buy a server license for each server.   We buy a physical server box for each server.   We expand the SAN storage space to accommodate the new server.</a:t>
            </a:r>
          </a:p>
          <a:p>
            <a:endParaRPr lang="en-US" sz="1600" dirty="0" smtClean="0"/>
          </a:p>
          <a:p>
            <a:r>
              <a:rPr lang="en-US" sz="1600" dirty="0" smtClean="0"/>
              <a:t>Under Data Center licenses you buy a license for each physical CPU on the blade center.   Cores don’t count.   Just each physical CPU.  </a:t>
            </a:r>
          </a:p>
          <a:p>
            <a:endParaRPr lang="en-US" sz="1600" dirty="0" smtClean="0"/>
          </a:p>
          <a:p>
            <a:r>
              <a:rPr lang="en-US" sz="1600" dirty="0" smtClean="0"/>
              <a:t>8 Microsoft Datacenter licenses for 8 CPUs on the 4 Blades</a:t>
            </a:r>
          </a:p>
          <a:p>
            <a:pPr>
              <a:buFont typeface="Arial" pitchFamily="34" charset="0"/>
              <a:buChar char="•"/>
            </a:pPr>
            <a:r>
              <a:rPr lang="en-US" sz="1600" dirty="0" smtClean="0"/>
              <a:t>We can use as many virtual servers as we want across all 4 </a:t>
            </a:r>
            <a:r>
              <a:rPr lang="en-US" sz="1600" dirty="0" smtClean="0"/>
              <a:t>blades	</a:t>
            </a:r>
          </a:p>
          <a:p>
            <a:pPr lvl="1">
              <a:buFont typeface="Arial" pitchFamily="34" charset="0"/>
              <a:buChar char="•"/>
            </a:pPr>
            <a:r>
              <a:rPr lang="en-US" sz="1600" dirty="0" smtClean="0"/>
              <a:t>Limiting factor will be RAM per blade</a:t>
            </a:r>
            <a:endParaRPr lang="en-US" sz="1600" dirty="0" smtClean="0"/>
          </a:p>
          <a:p>
            <a:pPr>
              <a:buFont typeface="Arial" pitchFamily="34" charset="0"/>
              <a:buChar char="•"/>
            </a:pPr>
            <a:r>
              <a:rPr lang="en-US" sz="1600" dirty="0" smtClean="0"/>
              <a:t>Each additional blade would require two licenses, one per physical processor</a:t>
            </a:r>
          </a:p>
          <a:p>
            <a:pPr>
              <a:buFont typeface="Arial" pitchFamily="34" charset="0"/>
              <a:buChar char="•"/>
            </a:pPr>
            <a:r>
              <a:rPr lang="en-US" sz="1600" dirty="0" smtClean="0"/>
              <a:t>Under clustering, 16 servers can be joined.  Under VMWare we don’t need to cluster for redundancy.</a:t>
            </a:r>
          </a:p>
          <a:p>
            <a:pPr>
              <a:buFont typeface="Arial" pitchFamily="34" charset="0"/>
              <a:buChar char="•"/>
            </a:pPr>
            <a:r>
              <a:rPr lang="en-US" sz="1600" dirty="0" smtClean="0"/>
              <a:t>Each new blade we add a Data Center license per physical CPUs, cores don’t matter</a:t>
            </a:r>
          </a:p>
          <a:p>
            <a:pPr marL="0" lvl="1">
              <a:buFont typeface="Arial" pitchFamily="34" charset="0"/>
              <a:buChar char="•"/>
            </a:pPr>
            <a:r>
              <a:rPr lang="en-US" sz="1600" dirty="0" smtClean="0"/>
              <a:t>It is no longer one server license per server.  </a:t>
            </a:r>
          </a:p>
          <a:p>
            <a:pPr marL="0" lvl="1">
              <a:buFont typeface="Arial" pitchFamily="34" charset="0"/>
              <a:buChar char="•"/>
            </a:pPr>
            <a:endParaRPr lang="en-US" sz="1600" dirty="0" smtClean="0"/>
          </a:p>
          <a:p>
            <a:pPr marL="0" lvl="1">
              <a:buFont typeface="Arial" pitchFamily="34" charset="0"/>
              <a:buChar char="•"/>
            </a:pPr>
            <a:r>
              <a:rPr lang="en-US" sz="1600" dirty="0" smtClean="0"/>
              <a:t>We are licensing the actual CPUs with unlimited server installs.   Limiting factor on how many virtual server per blade is RAM.   Number of new server installs are limited by storage.  </a:t>
            </a:r>
          </a:p>
          <a:p>
            <a:pPr marL="0" lvl="1">
              <a:buFont typeface="Arial" pitchFamily="34" charset="0"/>
              <a:buChar char="•"/>
            </a:pPr>
            <a:endParaRPr lang="en-US" sz="1600" dirty="0" smtClean="0"/>
          </a:p>
          <a:p>
            <a:pPr marL="0" lvl="1"/>
            <a:endParaRPr lang="en-US" sz="1600" dirty="0" smtClean="0"/>
          </a:p>
          <a:p>
            <a:pPr marL="0" lvl="1"/>
            <a:endParaRPr lang="en-US" sz="1600" dirty="0" smtClean="0"/>
          </a:p>
          <a:p>
            <a:endParaRPr lang="en-US" sz="1600" dirty="0" smtClean="0"/>
          </a:p>
          <a:p>
            <a:pPr lvl="1"/>
            <a:endParaRPr lang="en-US" sz="1600" dirty="0" smtClean="0"/>
          </a:p>
          <a:p>
            <a:r>
              <a:rPr lang="en-US" sz="1600" dirty="0" smtClean="0"/>
              <a:t>	</a:t>
            </a:r>
          </a:p>
          <a:p>
            <a:r>
              <a:rPr lang="en-US" sz="1600" dirty="0" smtClean="0"/>
              <a:t>		</a:t>
            </a:r>
          </a:p>
          <a:p>
            <a:r>
              <a:rPr lang="en-US" sz="1600" dirty="0" smtClean="0"/>
              <a:t>		</a:t>
            </a:r>
          </a:p>
          <a:p>
            <a:endParaRPr lang="en-US" sz="1600" dirty="0" smtClean="0"/>
          </a:p>
          <a:p>
            <a:endParaRPr lang="en-US" sz="1600" dirty="0" smtClean="0"/>
          </a:p>
          <a:p>
            <a:endParaRPr lang="en-US" sz="1600" dirty="0" smtClean="0"/>
          </a:p>
          <a:p>
            <a:endParaRPr lang="en-US" sz="1600" dirty="0"/>
          </a:p>
        </p:txBody>
      </p:sp>
      <p:sp>
        <p:nvSpPr>
          <p:cNvPr id="3" name="Slide Number Placeholder 2"/>
          <p:cNvSpPr>
            <a:spLocks noGrp="1"/>
          </p:cNvSpPr>
          <p:nvPr>
            <p:ph type="sldNum" sz="quarter" idx="12"/>
          </p:nvPr>
        </p:nvSpPr>
        <p:spPr/>
        <p:txBody>
          <a:bodyPr/>
          <a:lstStyle/>
          <a:p>
            <a:fld id="{9F8A41F9-5DEA-4ED6-9A0C-04B12AC1619E}" type="slidenum">
              <a:rPr lang="en-US" smtClean="0"/>
              <a:pPr/>
              <a:t>101</a:t>
            </a:fld>
            <a:endParaRPr lang="en-US" dirty="0"/>
          </a:p>
        </p:txBody>
      </p:sp>
    </p:spTree>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04800" y="304800"/>
            <a:ext cx="8534400" cy="2800767"/>
          </a:xfrm>
          <a:prstGeom prst="rect">
            <a:avLst/>
          </a:prstGeom>
          <a:noFill/>
        </p:spPr>
        <p:txBody>
          <a:bodyPr wrap="square" rtlCol="0">
            <a:spAutoFit/>
          </a:bodyPr>
          <a:lstStyle/>
          <a:p>
            <a:r>
              <a:rPr lang="en-US" sz="1600" dirty="0" smtClean="0"/>
              <a:t>2 SQL Standard Licenses</a:t>
            </a:r>
          </a:p>
          <a:p>
            <a:pPr lvl="1">
              <a:buFont typeface="Arial" pitchFamily="34" charset="0"/>
              <a:buChar char="•"/>
            </a:pPr>
            <a:r>
              <a:rPr lang="en-US" sz="1600" dirty="0" smtClean="0"/>
              <a:t>2 virtual SQL Servers</a:t>
            </a:r>
          </a:p>
          <a:p>
            <a:pPr lvl="1"/>
            <a:endParaRPr lang="en-US" sz="1600" dirty="0" smtClean="0"/>
          </a:p>
          <a:p>
            <a:r>
              <a:rPr lang="en-US" sz="1600" dirty="0" smtClean="0"/>
              <a:t>3 Exchange Standard Licenses</a:t>
            </a:r>
          </a:p>
          <a:p>
            <a:pPr lvl="1">
              <a:buFont typeface="Arial" pitchFamily="34" charset="0"/>
              <a:buChar char="•"/>
            </a:pPr>
            <a:endParaRPr lang="en-US" sz="1600" dirty="0" smtClean="0"/>
          </a:p>
          <a:p>
            <a:pPr lvl="1">
              <a:buFont typeface="Arial" pitchFamily="34" charset="0"/>
              <a:buChar char="•"/>
            </a:pPr>
            <a:endParaRPr lang="en-US" sz="1600" dirty="0" smtClean="0"/>
          </a:p>
          <a:p>
            <a:pPr>
              <a:buFont typeface="Arial" pitchFamily="34" charset="0"/>
              <a:buChar char="•"/>
            </a:pPr>
            <a:r>
              <a:rPr lang="en-US" sz="1600" dirty="0" smtClean="0"/>
              <a:t>5 blades with 64GB would allow 2 SQL Server and 3 Exchange virtual servers to have enough resources for load balancing.   We will purchase the new Exchange licenses for future load balancing.  This way it is spread over 3 years of payments equally.  You buy in 2</a:t>
            </a:r>
            <a:r>
              <a:rPr lang="en-US" sz="1600" baseline="30000" dirty="0" smtClean="0"/>
              <a:t>nd</a:t>
            </a:r>
            <a:r>
              <a:rPr lang="en-US" sz="1600" dirty="0" smtClean="0"/>
              <a:t> year of the agreement, you pay 50% each year.   </a:t>
            </a:r>
          </a:p>
          <a:p>
            <a:endParaRPr lang="en-US" sz="1600" dirty="0"/>
          </a:p>
        </p:txBody>
      </p:sp>
      <p:sp>
        <p:nvSpPr>
          <p:cNvPr id="3" name="Slide Number Placeholder 2"/>
          <p:cNvSpPr>
            <a:spLocks noGrp="1"/>
          </p:cNvSpPr>
          <p:nvPr>
            <p:ph type="sldNum" sz="quarter" idx="12"/>
          </p:nvPr>
        </p:nvSpPr>
        <p:spPr/>
        <p:txBody>
          <a:bodyPr/>
          <a:lstStyle/>
          <a:p>
            <a:fld id="{9F8A41F9-5DEA-4ED6-9A0C-04B12AC1619E}" type="slidenum">
              <a:rPr lang="en-US" smtClean="0"/>
              <a:pPr/>
              <a:t>102</a:t>
            </a:fld>
            <a:endParaRPr lang="en-US" dirty="0"/>
          </a:p>
        </p:txBody>
      </p:sp>
    </p:spTree>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F8A41F9-5DEA-4ED6-9A0C-04B12AC1619E}" type="slidenum">
              <a:rPr lang="en-US" smtClean="0"/>
              <a:pPr/>
              <a:t>103</a:t>
            </a:fld>
            <a:endParaRPr lang="en-US" dirty="0"/>
          </a:p>
        </p:txBody>
      </p:sp>
      <p:sp>
        <p:nvSpPr>
          <p:cNvPr id="3" name="TextBox 2"/>
          <p:cNvSpPr txBox="1"/>
          <p:nvPr/>
        </p:nvSpPr>
        <p:spPr>
          <a:xfrm>
            <a:off x="457200" y="457200"/>
            <a:ext cx="8229600" cy="4124206"/>
          </a:xfrm>
          <a:prstGeom prst="rect">
            <a:avLst/>
          </a:prstGeom>
          <a:noFill/>
        </p:spPr>
        <p:txBody>
          <a:bodyPr wrap="square" rtlCol="0">
            <a:spAutoFit/>
          </a:bodyPr>
          <a:lstStyle/>
          <a:p>
            <a:pPr algn="ctr"/>
            <a:endParaRPr lang="en-US" dirty="0" smtClean="0"/>
          </a:p>
          <a:p>
            <a:pPr algn="ctr"/>
            <a:endParaRPr lang="en-US" dirty="0" smtClean="0"/>
          </a:p>
          <a:p>
            <a:pPr algn="ctr"/>
            <a:endParaRPr lang="en-US" dirty="0" smtClean="0"/>
          </a:p>
          <a:p>
            <a:pPr algn="ctr"/>
            <a:endParaRPr lang="en-US" dirty="0" smtClean="0"/>
          </a:p>
          <a:p>
            <a:pPr algn="ctr"/>
            <a:endParaRPr lang="en-US" dirty="0" smtClean="0"/>
          </a:p>
          <a:p>
            <a:pPr algn="ctr"/>
            <a:endParaRPr lang="en-US" dirty="0" smtClean="0"/>
          </a:p>
          <a:p>
            <a:pPr algn="ctr"/>
            <a:endParaRPr lang="en-US" dirty="0" smtClean="0"/>
          </a:p>
          <a:p>
            <a:pPr algn="ctr"/>
            <a:endParaRPr lang="en-US" dirty="0" smtClean="0"/>
          </a:p>
          <a:p>
            <a:pPr algn="ctr"/>
            <a:endParaRPr lang="en-US" dirty="0" smtClean="0"/>
          </a:p>
          <a:p>
            <a:pPr algn="ctr"/>
            <a:endParaRPr lang="en-US" dirty="0" smtClean="0"/>
          </a:p>
          <a:p>
            <a:pPr algn="ctr"/>
            <a:r>
              <a:rPr lang="en-US" sz="3200" dirty="0" smtClean="0"/>
              <a:t>What we get with Microsoft Data Center Licensing?</a:t>
            </a:r>
          </a:p>
          <a:p>
            <a:pPr algn="ctr"/>
            <a:endParaRPr lang="en-US" dirty="0"/>
          </a:p>
        </p:txBody>
      </p:sp>
    </p:spTree>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3400" y="304800"/>
            <a:ext cx="8305800" cy="3293209"/>
          </a:xfrm>
          <a:prstGeom prst="rect">
            <a:avLst/>
          </a:prstGeom>
          <a:noFill/>
        </p:spPr>
        <p:txBody>
          <a:bodyPr wrap="square" rtlCol="0">
            <a:spAutoFit/>
          </a:bodyPr>
          <a:lstStyle/>
          <a:p>
            <a:r>
              <a:rPr lang="pt-BR" sz="1600" b="1" dirty="0" smtClean="0"/>
              <a:t>Windows Server 2008 R2 Datacenter</a:t>
            </a:r>
          </a:p>
          <a:p>
            <a:endParaRPr lang="en-US" sz="1600" dirty="0" smtClean="0"/>
          </a:p>
          <a:p>
            <a:endParaRPr lang="en-US" sz="1600" b="1" dirty="0" smtClean="0"/>
          </a:p>
          <a:p>
            <a:r>
              <a:rPr lang="en-US" sz="1600" dirty="0" smtClean="0"/>
              <a:t>Windows Server 2008 R2 Datacenter is optimized for large-scale virtualization on small to large server systems and for workloads that require the highest levels of scalability, reliability, and availability to support large, mission-critical applications.</a:t>
            </a:r>
          </a:p>
          <a:p>
            <a:r>
              <a:rPr lang="en-US" sz="1600" dirty="0" smtClean="0"/>
              <a:t>With unlimited virtualization use rights and a hypervisor-based virtualization technology, Windows Server 2008 R2 Datacenter provides the flexibility and cost savings to easily run large numbers of virtualized Windows Server instances.</a:t>
            </a:r>
          </a:p>
          <a:p>
            <a:r>
              <a:rPr lang="en-US" sz="1600" dirty="0" smtClean="0"/>
              <a:t>Windows Server 2008 R2 Datacenter supports the memory and processing needs of large-scale, business-critical workloads such as ERP, databases, server consolidations, and custom and line-of-business applications. </a:t>
            </a:r>
          </a:p>
          <a:p>
            <a:endParaRPr lang="en-US" sz="1600" dirty="0"/>
          </a:p>
        </p:txBody>
      </p:sp>
      <p:sp>
        <p:nvSpPr>
          <p:cNvPr id="3" name="Slide Number Placeholder 2"/>
          <p:cNvSpPr>
            <a:spLocks noGrp="1"/>
          </p:cNvSpPr>
          <p:nvPr>
            <p:ph type="sldNum" sz="quarter" idx="12"/>
          </p:nvPr>
        </p:nvSpPr>
        <p:spPr/>
        <p:txBody>
          <a:bodyPr/>
          <a:lstStyle/>
          <a:p>
            <a:fld id="{9F8A41F9-5DEA-4ED6-9A0C-04B12AC1619E}" type="slidenum">
              <a:rPr lang="en-US" smtClean="0"/>
              <a:pPr/>
              <a:t>104</a:t>
            </a:fld>
            <a:endParaRPr lang="en-US" dirty="0"/>
          </a:p>
        </p:txBody>
      </p:sp>
    </p:spTree>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04800" y="457200"/>
            <a:ext cx="8610600" cy="4031873"/>
          </a:xfrm>
          <a:prstGeom prst="rect">
            <a:avLst/>
          </a:prstGeom>
          <a:noFill/>
        </p:spPr>
        <p:txBody>
          <a:bodyPr wrap="square" rtlCol="0">
            <a:spAutoFit/>
          </a:bodyPr>
          <a:lstStyle/>
          <a:p>
            <a:r>
              <a:rPr lang="en-US" sz="1600" b="1" dirty="0" smtClean="0"/>
              <a:t>Large-Scale Virtualization</a:t>
            </a:r>
          </a:p>
          <a:p>
            <a:r>
              <a:rPr lang="en-US" sz="1600" dirty="0" smtClean="0"/>
              <a:t>Server virtualization technology lets you optimize system utilization and resources and realize significant infrastructure and management cost savings. Windows Server 2008 R2 Datacenter provides an ideal platform for enterprise-scale virtualization.</a:t>
            </a:r>
          </a:p>
          <a:p>
            <a:r>
              <a:rPr lang="en-US" sz="1600" dirty="0" smtClean="0"/>
              <a:t>Windows Server 2008 R2 Datacenter features Hyper-V, a flexible high-performance hypervisor-based virtualization technology.</a:t>
            </a:r>
          </a:p>
          <a:p>
            <a:r>
              <a:rPr lang="en-US" sz="1600" dirty="0" smtClean="0"/>
              <a:t>In addition, Windows Server 2008 R2 Datacenter licenses include unlimited virtualization rights, meaning that you have rights to run an unlimited number of Windows Server instances on servers licensed with Windows Server 2008 R2 Datacenter. This gives you the benefits of virtualization while helping to reduce license management headaches and costs, thus helping you:</a:t>
            </a:r>
          </a:p>
          <a:p>
            <a:r>
              <a:rPr lang="en-US" sz="1600" dirty="0" smtClean="0"/>
              <a:t>Logically consolidate servers and streamline management.</a:t>
            </a:r>
          </a:p>
          <a:p>
            <a:r>
              <a:rPr lang="en-US" sz="1600" dirty="0" smtClean="0"/>
              <a:t>Reduce the cost associated with power, cooling, and data center space.</a:t>
            </a:r>
          </a:p>
          <a:p>
            <a:r>
              <a:rPr lang="en-US" sz="1600" dirty="0" smtClean="0"/>
              <a:t>Increase the availability of your systems. (The quick migration feature enables you to easily move running virtual machines between their physical hosts.)</a:t>
            </a:r>
          </a:p>
          <a:p>
            <a:r>
              <a:rPr lang="en-US" sz="1600" dirty="0" smtClean="0"/>
              <a:t>Reduce server sprawl by using multiple virtual machines hosted on a physical server.</a:t>
            </a:r>
          </a:p>
          <a:p>
            <a:endParaRPr lang="en-US" sz="1600" dirty="0"/>
          </a:p>
        </p:txBody>
      </p:sp>
      <p:sp>
        <p:nvSpPr>
          <p:cNvPr id="3" name="Slide Number Placeholder 2"/>
          <p:cNvSpPr>
            <a:spLocks noGrp="1"/>
          </p:cNvSpPr>
          <p:nvPr>
            <p:ph type="sldNum" sz="quarter" idx="12"/>
          </p:nvPr>
        </p:nvSpPr>
        <p:spPr/>
        <p:txBody>
          <a:bodyPr/>
          <a:lstStyle/>
          <a:p>
            <a:fld id="{9F8A41F9-5DEA-4ED6-9A0C-04B12AC1619E}" type="slidenum">
              <a:rPr lang="en-US" smtClean="0"/>
              <a:pPr/>
              <a:t>105</a:t>
            </a:fld>
            <a:endParaRPr lang="en-US" dirty="0"/>
          </a:p>
        </p:txBody>
      </p:sp>
    </p:spTree>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1000" y="381000"/>
            <a:ext cx="8534400" cy="5016758"/>
          </a:xfrm>
          <a:prstGeom prst="rect">
            <a:avLst/>
          </a:prstGeom>
          <a:noFill/>
        </p:spPr>
        <p:txBody>
          <a:bodyPr wrap="square" rtlCol="0">
            <a:spAutoFit/>
          </a:bodyPr>
          <a:lstStyle/>
          <a:p>
            <a:r>
              <a:rPr lang="en-US" sz="1600" b="1" dirty="0" smtClean="0"/>
              <a:t>Increased Scalability</a:t>
            </a:r>
          </a:p>
          <a:p>
            <a:r>
              <a:rPr lang="en-US" sz="1600" dirty="0" smtClean="0"/>
              <a:t>As organizations rapidly grow and change, IT infrastructures must remain flexible and scalable to help support, manage, and secure expanded functionality, an influx of additional users and locations, and increasingly robust applications.</a:t>
            </a:r>
          </a:p>
          <a:p>
            <a:r>
              <a:rPr lang="en-US" sz="1600" dirty="0" smtClean="0"/>
              <a:t>Windows Server 2008 R2 Datacenter easily scales to adapt to the increased needs of data warehousing and transaction processing. This scalability also allows for improved resource planning. Windows Server 2008 R2 Datacenter provides:</a:t>
            </a:r>
          </a:p>
          <a:p>
            <a:r>
              <a:rPr lang="en-US" sz="1600" dirty="0" smtClean="0"/>
              <a:t>Support for up to 64 x64 Sockets (256 logical processors) and 2 terabytes of RAM.</a:t>
            </a:r>
          </a:p>
          <a:p>
            <a:r>
              <a:rPr lang="en-US" sz="1600" dirty="0" smtClean="0"/>
              <a:t>Support for a virtually unlimited number of virtual private network (VPN) connections.</a:t>
            </a:r>
          </a:p>
          <a:p>
            <a:r>
              <a:rPr lang="en-US" sz="1600" dirty="0" smtClean="0"/>
              <a:t>Authentication and authorization for a virtually unlimited number of network access service and network policy server connections.</a:t>
            </a:r>
          </a:p>
          <a:p>
            <a:endParaRPr lang="en-US" sz="1600" dirty="0" smtClean="0"/>
          </a:p>
          <a:p>
            <a:r>
              <a:rPr lang="en-US" sz="1600" b="1" dirty="0" smtClean="0"/>
              <a:t>High Availability</a:t>
            </a:r>
          </a:p>
          <a:p>
            <a:r>
              <a:rPr lang="en-US" sz="1600" dirty="0" smtClean="0"/>
              <a:t>Succeeding in the global marketplace requires that remote employees and international customers and partners have around-the-clock access to information. A disruption in services can result in diminished productivity and lost opportunities.</a:t>
            </a:r>
          </a:p>
          <a:p>
            <a:r>
              <a:rPr lang="en-US" sz="1600" dirty="0" smtClean="0"/>
              <a:t>Windows Server 2008 R2 Datacenter offers features that enhance the availability of your applications and services, including failover clustering, dynamic hardware partitioning, and the Windows Server 2008 R2 High Availability Program.</a:t>
            </a:r>
          </a:p>
          <a:p>
            <a:endParaRPr lang="en-US" sz="1600" dirty="0"/>
          </a:p>
        </p:txBody>
      </p:sp>
      <p:sp>
        <p:nvSpPr>
          <p:cNvPr id="3" name="Slide Number Placeholder 2"/>
          <p:cNvSpPr>
            <a:spLocks noGrp="1"/>
          </p:cNvSpPr>
          <p:nvPr>
            <p:ph type="sldNum" sz="quarter" idx="12"/>
          </p:nvPr>
        </p:nvSpPr>
        <p:spPr/>
        <p:txBody>
          <a:bodyPr/>
          <a:lstStyle/>
          <a:p>
            <a:fld id="{9F8A41F9-5DEA-4ED6-9A0C-04B12AC1619E}" type="slidenum">
              <a:rPr lang="en-US" smtClean="0"/>
              <a:pPr/>
              <a:t>106</a:t>
            </a:fld>
            <a:endParaRPr lang="en-US" dirty="0"/>
          </a:p>
        </p:txBody>
      </p:sp>
    </p:spTree>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04800" y="304800"/>
            <a:ext cx="8610600" cy="5509200"/>
          </a:xfrm>
          <a:prstGeom prst="rect">
            <a:avLst/>
          </a:prstGeom>
          <a:noFill/>
        </p:spPr>
        <p:txBody>
          <a:bodyPr wrap="square" rtlCol="0">
            <a:spAutoFit/>
          </a:bodyPr>
          <a:lstStyle/>
          <a:p>
            <a:r>
              <a:rPr lang="en-US" sz="1600" b="1" dirty="0" smtClean="0"/>
              <a:t>Failover Clustering </a:t>
            </a:r>
            <a:endParaRPr lang="en-US" sz="1600" dirty="0" smtClean="0"/>
          </a:p>
          <a:p>
            <a:r>
              <a:rPr lang="en-US" sz="1600" dirty="0" smtClean="0"/>
              <a:t>Windows Server 2008 R2 Datacenter provides robust, rapid failover clustering that is easy to manage and automatically takes action in the event of a failed node, maintaining service so that users experience minimal disruption. Failover clustering in Windows Server 2008 R2 Datacenter supports up to 16 nodes and provides:</a:t>
            </a:r>
          </a:p>
          <a:p>
            <a:r>
              <a:rPr lang="en-US" sz="1600" dirty="0" smtClean="0"/>
              <a:t>Dynamic failover for both planned and unplanned server downtime.</a:t>
            </a:r>
          </a:p>
          <a:p>
            <a:r>
              <a:rPr lang="en-US" sz="1600" dirty="0" smtClean="0"/>
              <a:t>Scalability by adding nodes as your needs increase.</a:t>
            </a:r>
          </a:p>
          <a:p>
            <a:r>
              <a:rPr lang="en-US" sz="1600" dirty="0" smtClean="0"/>
              <a:t>Geographically dispersed clustering.</a:t>
            </a:r>
          </a:p>
          <a:p>
            <a:r>
              <a:rPr lang="en-US" sz="1600" dirty="0" smtClean="0"/>
              <a:t>High availability is also about avoiding downtime before it occurs. The risk of downtime due to driver issues has been decreased in Windows Server 2008 R2 Datacenter, because nonessential functions have been removed by default. The result is a singularly productive operating system, optimized for running the most demanding data center workloads.</a:t>
            </a:r>
          </a:p>
          <a:p>
            <a:endParaRPr lang="en-US" sz="1600" dirty="0" smtClean="0"/>
          </a:p>
          <a:p>
            <a:r>
              <a:rPr lang="en-US" sz="1600" b="1" dirty="0" smtClean="0"/>
              <a:t>Dynamic Hardware Partitioning </a:t>
            </a:r>
            <a:endParaRPr lang="en-US" sz="1600" dirty="0" smtClean="0"/>
          </a:p>
          <a:p>
            <a:r>
              <a:rPr lang="en-US" sz="1600" dirty="0" smtClean="0"/>
              <a:t>Windows Server 2008 R2 Datacenter further enhances server availability with dynamic hardware partitioning. Windows Server 2008 R2 Datacenter works with one or more isolated hardware partitions, each assigned its own processors, memory, and I/O host bridges that are independent from any other hardware partitions. You can hot replace or add additional processors and memory to these partitions without restarting the server. This increases the reliability, availability, and serviceability of your servers; for example, you can replace a processor that shows signs of failing or add spare processors to a partition as demand increases.</a:t>
            </a:r>
          </a:p>
          <a:p>
            <a:endParaRPr lang="en-US" sz="1600" dirty="0"/>
          </a:p>
        </p:txBody>
      </p:sp>
      <p:sp>
        <p:nvSpPr>
          <p:cNvPr id="3" name="Slide Number Placeholder 2"/>
          <p:cNvSpPr>
            <a:spLocks noGrp="1"/>
          </p:cNvSpPr>
          <p:nvPr>
            <p:ph type="sldNum" sz="quarter" idx="12"/>
          </p:nvPr>
        </p:nvSpPr>
        <p:spPr/>
        <p:txBody>
          <a:bodyPr/>
          <a:lstStyle/>
          <a:p>
            <a:fld id="{9F8A41F9-5DEA-4ED6-9A0C-04B12AC1619E}" type="slidenum">
              <a:rPr lang="en-US" smtClean="0"/>
              <a:pPr/>
              <a:t>107</a:t>
            </a:fld>
            <a:endParaRPr lang="en-US" dirty="0"/>
          </a:p>
        </p:txBody>
      </p:sp>
    </p:spTree>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F8A41F9-5DEA-4ED6-9A0C-04B12AC1619E}" type="slidenum">
              <a:rPr lang="en-US" smtClean="0"/>
              <a:pPr/>
              <a:t>108</a:t>
            </a:fld>
            <a:endParaRPr lang="en-US" dirty="0"/>
          </a:p>
        </p:txBody>
      </p:sp>
      <p:sp>
        <p:nvSpPr>
          <p:cNvPr id="3" name="TextBox 2"/>
          <p:cNvSpPr txBox="1"/>
          <p:nvPr/>
        </p:nvSpPr>
        <p:spPr>
          <a:xfrm>
            <a:off x="457200" y="457200"/>
            <a:ext cx="8229600" cy="4185761"/>
          </a:xfrm>
          <a:prstGeom prst="rect">
            <a:avLst/>
          </a:prstGeom>
          <a:noFill/>
        </p:spPr>
        <p:txBody>
          <a:bodyPr wrap="square" rtlCol="0">
            <a:spAutoFit/>
          </a:bodyPr>
          <a:lstStyle/>
          <a:p>
            <a:pPr algn="ctr"/>
            <a:endParaRPr lang="en-US" dirty="0" smtClean="0"/>
          </a:p>
          <a:p>
            <a:pPr algn="ctr"/>
            <a:endParaRPr lang="en-US" dirty="0" smtClean="0"/>
          </a:p>
          <a:p>
            <a:pPr algn="ctr"/>
            <a:endParaRPr lang="en-US" dirty="0" smtClean="0"/>
          </a:p>
          <a:p>
            <a:pPr algn="ctr"/>
            <a:endParaRPr lang="en-US" dirty="0" smtClean="0"/>
          </a:p>
          <a:p>
            <a:pPr algn="ctr"/>
            <a:endParaRPr lang="en-US" dirty="0" smtClean="0"/>
          </a:p>
          <a:p>
            <a:pPr algn="ctr"/>
            <a:endParaRPr lang="en-US" dirty="0" smtClean="0"/>
          </a:p>
          <a:p>
            <a:pPr algn="ctr"/>
            <a:endParaRPr lang="en-US" dirty="0" smtClean="0"/>
          </a:p>
          <a:p>
            <a:pPr algn="ctr"/>
            <a:endParaRPr lang="en-US" dirty="0" smtClean="0"/>
          </a:p>
          <a:p>
            <a:pPr algn="ctr"/>
            <a:endParaRPr lang="en-US" dirty="0" smtClean="0"/>
          </a:p>
          <a:p>
            <a:pPr algn="ctr"/>
            <a:endParaRPr lang="en-US" dirty="0" smtClean="0"/>
          </a:p>
          <a:p>
            <a:pPr algn="ctr"/>
            <a:r>
              <a:rPr lang="en-US" sz="3200" dirty="0" smtClean="0"/>
              <a:t>VMware Licensing</a:t>
            </a:r>
          </a:p>
          <a:p>
            <a:pPr algn="ctr"/>
            <a:endParaRPr lang="en-US" dirty="0" smtClean="0"/>
          </a:p>
          <a:p>
            <a:pPr algn="ctr"/>
            <a:endParaRPr lang="en-US" dirty="0" smtClean="0"/>
          </a:p>
          <a:p>
            <a:pPr algn="ctr"/>
            <a:endParaRPr lang="en-US" dirty="0"/>
          </a:p>
        </p:txBody>
      </p:sp>
    </p:spTree>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F8A41F9-5DEA-4ED6-9A0C-04B12AC1619E}" type="slidenum">
              <a:rPr lang="en-US" smtClean="0"/>
              <a:pPr/>
              <a:t>109</a:t>
            </a:fld>
            <a:endParaRPr lang="en-US" dirty="0"/>
          </a:p>
        </p:txBody>
      </p:sp>
      <p:sp>
        <p:nvSpPr>
          <p:cNvPr id="3" name="TextBox 2"/>
          <p:cNvSpPr txBox="1"/>
          <p:nvPr/>
        </p:nvSpPr>
        <p:spPr>
          <a:xfrm>
            <a:off x="457200" y="533400"/>
            <a:ext cx="8305800" cy="3539430"/>
          </a:xfrm>
          <a:prstGeom prst="rect">
            <a:avLst/>
          </a:prstGeom>
          <a:noFill/>
        </p:spPr>
        <p:txBody>
          <a:bodyPr wrap="square" rtlCol="0">
            <a:spAutoFit/>
          </a:bodyPr>
          <a:lstStyle/>
          <a:p>
            <a:r>
              <a:rPr lang="en-US" sz="1600" dirty="0" smtClean="0"/>
              <a:t>VMware Enterprise Plus takes the virtual servers and loads them on to the 4 blades across the 64 CPUs and 160GB of RAM in a load balanced process.   It can move them around all the blades, CPUs, and RAM.   It manages the network bandwidth of the blade center.   You don’t need to worry about what blade servers are loaded on.   It manages everything for you.   You can tell it how many cores to use, how much RAM, how much bandwidth and let it to the rest.  </a:t>
            </a:r>
          </a:p>
          <a:p>
            <a:endParaRPr lang="en-US" sz="1600" dirty="0" smtClean="0"/>
          </a:p>
          <a:p>
            <a:r>
              <a:rPr lang="en-US" sz="1600" dirty="0" smtClean="0"/>
              <a:t>Hardware fails on the C7000.   It just moves those virtual servers on to the other blades.   The benefit is best utilization of your blade hardware.   You can monitor resource levels to decide how to upgrade the C7000</a:t>
            </a:r>
          </a:p>
          <a:p>
            <a:endParaRPr lang="en-US" sz="1600" dirty="0" smtClean="0"/>
          </a:p>
          <a:p>
            <a:pPr>
              <a:buFont typeface="Arial" pitchFamily="34" charset="0"/>
              <a:buChar char="•"/>
            </a:pPr>
            <a:r>
              <a:rPr lang="en-US" sz="1600" dirty="0" smtClean="0"/>
              <a:t>New CPUs</a:t>
            </a:r>
          </a:p>
          <a:p>
            <a:pPr>
              <a:buFont typeface="Arial" pitchFamily="34" charset="0"/>
              <a:buChar char="•"/>
            </a:pPr>
            <a:r>
              <a:rPr lang="en-US" sz="1600" dirty="0" smtClean="0"/>
              <a:t>More RAM</a:t>
            </a:r>
          </a:p>
          <a:p>
            <a:pPr>
              <a:buFont typeface="Arial" pitchFamily="34" charset="0"/>
              <a:buChar char="•"/>
            </a:pPr>
            <a:r>
              <a:rPr lang="en-US" sz="1600" dirty="0" smtClean="0"/>
              <a:t>Another Flex-10</a:t>
            </a:r>
          </a:p>
          <a:p>
            <a:pPr>
              <a:buFont typeface="Arial" pitchFamily="34" charset="0"/>
              <a:buChar char="•"/>
            </a:pPr>
            <a:r>
              <a:rPr lang="en-US" sz="1600" dirty="0" smtClean="0"/>
              <a:t>New Blades</a:t>
            </a:r>
            <a:endParaRPr lang="en-US" sz="1600" dirty="0"/>
          </a:p>
        </p:txBody>
      </p:sp>
    </p:spTree>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F8A41F9-5DEA-4ED6-9A0C-04B12AC1619E}" type="slidenum">
              <a:rPr lang="en-US" smtClean="0"/>
              <a:pPr/>
              <a:t>110</a:t>
            </a:fld>
            <a:endParaRPr lang="en-US" dirty="0"/>
          </a:p>
        </p:txBody>
      </p:sp>
      <p:sp>
        <p:nvSpPr>
          <p:cNvPr id="3" name="TextBox 2"/>
          <p:cNvSpPr txBox="1"/>
          <p:nvPr/>
        </p:nvSpPr>
        <p:spPr>
          <a:xfrm>
            <a:off x="304800" y="457200"/>
            <a:ext cx="8534400" cy="5509200"/>
          </a:xfrm>
          <a:prstGeom prst="rect">
            <a:avLst/>
          </a:prstGeom>
          <a:noFill/>
        </p:spPr>
        <p:txBody>
          <a:bodyPr wrap="square" rtlCol="0">
            <a:spAutoFit/>
          </a:bodyPr>
          <a:lstStyle/>
          <a:p>
            <a:r>
              <a:rPr lang="en-US" sz="1600" dirty="0" smtClean="0"/>
              <a:t>VMware Enterprise Plus is licensed per CPU with up to 12 cores.   Each blade has two physical processor with 8 or 12 cores, so two licenses per blade.</a:t>
            </a:r>
          </a:p>
          <a:p>
            <a:endParaRPr lang="en-US" sz="1600" dirty="0" smtClean="0"/>
          </a:p>
          <a:p>
            <a:pPr>
              <a:buFont typeface="Arial" pitchFamily="34" charset="0"/>
              <a:buChar char="•"/>
            </a:pPr>
            <a:r>
              <a:rPr lang="en-US" sz="1600" dirty="0" smtClean="0"/>
              <a:t>We are licensing for each Blade CPU with up to 12 cores</a:t>
            </a:r>
          </a:p>
          <a:p>
            <a:pPr lvl="1">
              <a:buFont typeface="Arial" pitchFamily="34" charset="0"/>
              <a:buChar char="•"/>
            </a:pPr>
            <a:r>
              <a:rPr lang="en-US" sz="1600" dirty="0" smtClean="0"/>
              <a:t>This allows VMware to manage all the CPUs and load balance between each blade</a:t>
            </a:r>
          </a:p>
          <a:p>
            <a:pPr>
              <a:buFont typeface="Arial" pitchFamily="34" charset="0"/>
              <a:buChar char="•"/>
            </a:pPr>
            <a:endParaRPr lang="en-US" sz="1600" dirty="0" smtClean="0"/>
          </a:p>
          <a:p>
            <a:endParaRPr lang="en-US" sz="1600" dirty="0" smtClean="0"/>
          </a:p>
          <a:p>
            <a:r>
              <a:rPr lang="en-US" sz="1600" dirty="0" smtClean="0"/>
              <a:t>Annual maintenance: $1300 for 24/7 </a:t>
            </a:r>
          </a:p>
          <a:p>
            <a:r>
              <a:rPr lang="en-US" sz="1600" dirty="0" smtClean="0"/>
              <a:t>Support phone support and upgrades</a:t>
            </a:r>
          </a:p>
          <a:p>
            <a:endParaRPr lang="en-US" sz="1600" dirty="0" smtClean="0"/>
          </a:p>
          <a:p>
            <a:r>
              <a:rPr lang="en-US" sz="1600" dirty="0" smtClean="0"/>
              <a:t>This is an 8 CPU x 12 core kit with management + 2 CPU x 12 core kit and maintenance for one year.   It is less expensive to renew maintenance each year.</a:t>
            </a:r>
          </a:p>
          <a:p>
            <a:endParaRPr lang="en-US" sz="1600" dirty="0" smtClean="0"/>
          </a:p>
          <a:p>
            <a:r>
              <a:rPr lang="en-US" sz="1600" dirty="0" smtClean="0"/>
              <a:t>VMware Management can running anything it decides on those 16 CPU and 32 GB of RAM.   It carves up the resources based on what each application can run on.   </a:t>
            </a:r>
          </a:p>
          <a:p>
            <a:endParaRPr lang="en-US" sz="1600" dirty="0" smtClean="0"/>
          </a:p>
          <a:p>
            <a:r>
              <a:rPr lang="en-US" sz="1600" dirty="0" smtClean="0"/>
              <a:t>SQL and Exchange: 4 CPU and 16 GB for each virtual server running.   Each blade could run SQL and Exchange at the same time.  Four blades could each be running ½ their resources for four instances of SQL and Exchange Mailbox and still run other servers.    The limiting factor is what we tell it to run.  </a:t>
            </a:r>
          </a:p>
          <a:p>
            <a:endParaRPr lang="en-US" sz="1600" dirty="0" smtClean="0"/>
          </a:p>
          <a:p>
            <a:endParaRPr lang="en-US" sz="1600" dirty="0" smtClean="0"/>
          </a:p>
          <a:p>
            <a:endParaRPr lang="en-US" sz="1600" dirty="0"/>
          </a:p>
        </p:txBody>
      </p:sp>
      <p:graphicFrame>
        <p:nvGraphicFramePr>
          <p:cNvPr id="106498" name="Object 2"/>
          <p:cNvGraphicFramePr>
            <a:graphicFrameLocks noChangeAspect="1"/>
          </p:cNvGraphicFramePr>
          <p:nvPr/>
        </p:nvGraphicFramePr>
        <p:xfrm>
          <a:off x="4502150" y="2057400"/>
          <a:ext cx="4025900" cy="809625"/>
        </p:xfrm>
        <a:graphic>
          <a:graphicData uri="http://schemas.openxmlformats.org/presentationml/2006/ole">
            <p:oleObj spid="_x0000_s106498" name="Worksheet" r:id="rId3" imgW="2771792" imgH="580893" progId="Excel.Sheet.8">
              <p:link updateAutomatic="1"/>
            </p:oleObj>
          </a:graphicData>
        </a:graphic>
      </p:graphicFrame>
    </p:spTree>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228600"/>
            <a:ext cx="8763000" cy="6247864"/>
          </a:xfrm>
          <a:prstGeom prst="rect">
            <a:avLst/>
          </a:prstGeom>
          <a:noFill/>
        </p:spPr>
        <p:txBody>
          <a:bodyPr wrap="square" rtlCol="0">
            <a:spAutoFit/>
          </a:bodyPr>
          <a:lstStyle/>
          <a:p>
            <a:r>
              <a:rPr lang="en-US" sz="1600" dirty="0" smtClean="0"/>
              <a:t>VMware Enterprise Plus Licensing</a:t>
            </a:r>
          </a:p>
          <a:p>
            <a:endParaRPr lang="en-US" sz="1600" dirty="0" smtClean="0"/>
          </a:p>
          <a:p>
            <a:r>
              <a:rPr lang="en-US" sz="1600" dirty="0" smtClean="0"/>
              <a:t>If you add another blade it will be about $7800 to add VMware with 2 CPUs.  You just renew maintenance.    Upfront cost is high but the ROI pays for itself over time.   </a:t>
            </a:r>
          </a:p>
          <a:p>
            <a:endParaRPr lang="en-US" sz="1600" dirty="0" smtClean="0"/>
          </a:p>
          <a:p>
            <a:r>
              <a:rPr lang="en-US" sz="1600" dirty="0" smtClean="0"/>
              <a:t>You are no longer licensing single servers.  The C7000 can move servers instances across every blade for maximum failover.   </a:t>
            </a:r>
          </a:p>
          <a:p>
            <a:endParaRPr lang="en-US" sz="1600" dirty="0" smtClean="0"/>
          </a:p>
          <a:p>
            <a:r>
              <a:rPr lang="en-US" sz="1600" dirty="0" smtClean="0"/>
              <a:t>For $7800 per blade, you could be running</a:t>
            </a:r>
          </a:p>
          <a:p>
            <a:r>
              <a:rPr lang="en-US" sz="1600" b="1" u="sng" dirty="0" smtClean="0"/>
              <a:t>4-8 server boxes worth of hardware on one blade</a:t>
            </a:r>
          </a:p>
          <a:p>
            <a:pPr>
              <a:buFont typeface="Arial" pitchFamily="34" charset="0"/>
              <a:buChar char="•"/>
            </a:pPr>
            <a:r>
              <a:rPr lang="en-US" sz="1600" dirty="0" smtClean="0"/>
              <a:t>Exchange virtual</a:t>
            </a:r>
          </a:p>
          <a:p>
            <a:pPr>
              <a:buFont typeface="Arial" pitchFamily="34" charset="0"/>
              <a:buChar char="•"/>
            </a:pPr>
            <a:r>
              <a:rPr lang="en-US" sz="1600" dirty="0" smtClean="0"/>
              <a:t>SQL Server virtual</a:t>
            </a:r>
          </a:p>
          <a:p>
            <a:pPr>
              <a:buFont typeface="Arial" pitchFamily="34" charset="0"/>
              <a:buChar char="•"/>
            </a:pPr>
            <a:r>
              <a:rPr lang="en-US" sz="1600" dirty="0" smtClean="0"/>
              <a:t>Active Directory virtual</a:t>
            </a:r>
          </a:p>
          <a:p>
            <a:pPr>
              <a:buFont typeface="Arial" pitchFamily="34" charset="0"/>
              <a:buChar char="•"/>
            </a:pPr>
            <a:r>
              <a:rPr lang="en-US" sz="1600" dirty="0" smtClean="0"/>
              <a:t>DNS virtual</a:t>
            </a:r>
          </a:p>
          <a:p>
            <a:pPr>
              <a:buFont typeface="Arial" pitchFamily="34" charset="0"/>
              <a:buChar char="•"/>
            </a:pPr>
            <a:r>
              <a:rPr lang="en-US" sz="1600" dirty="0" smtClean="0"/>
              <a:t>DHCP virtual</a:t>
            </a:r>
          </a:p>
          <a:p>
            <a:pPr>
              <a:buFont typeface="Arial" pitchFamily="34" charset="0"/>
              <a:buChar char="•"/>
            </a:pPr>
            <a:r>
              <a:rPr lang="en-US" sz="1600" dirty="0" smtClean="0"/>
              <a:t>32-bit application server virtual</a:t>
            </a:r>
          </a:p>
          <a:p>
            <a:r>
              <a:rPr lang="en-US" sz="1600" dirty="0" smtClean="0"/>
              <a:t>$10000-$12000  gets you one physical server box of hardware and OS with Carepaq and SA that runs one thing: Exchange or SQL or Active Directory or 32 bit app server.  </a:t>
            </a:r>
          </a:p>
          <a:p>
            <a:endParaRPr lang="en-US" sz="1600" dirty="0" smtClean="0"/>
          </a:p>
          <a:p>
            <a:r>
              <a:rPr lang="en-US" sz="1600" dirty="0" smtClean="0"/>
              <a:t>The Blade Center adds scalability, fail over, redundancy and fault tolerance</a:t>
            </a:r>
          </a:p>
          <a:p>
            <a:endParaRPr lang="en-US" sz="1600" dirty="0" smtClean="0">
              <a:solidFill>
                <a:srgbClr val="FF0000"/>
              </a:solidFill>
            </a:endParaRPr>
          </a:p>
          <a:p>
            <a:endParaRPr lang="en-US" sz="1600" dirty="0" smtClean="0">
              <a:solidFill>
                <a:srgbClr val="FF0000"/>
              </a:solidFill>
            </a:endParaRPr>
          </a:p>
          <a:p>
            <a:endParaRPr lang="en-US" sz="1600" dirty="0" smtClean="0">
              <a:solidFill>
                <a:srgbClr val="FF0000"/>
              </a:solidFill>
            </a:endParaRPr>
          </a:p>
          <a:p>
            <a:endParaRPr lang="en-US" sz="1600" dirty="0" smtClean="0">
              <a:solidFill>
                <a:srgbClr val="7030A0"/>
              </a:solidFill>
            </a:endParaRPr>
          </a:p>
          <a:p>
            <a:endParaRPr lang="en-US" sz="1600" dirty="0" smtClean="0"/>
          </a:p>
        </p:txBody>
      </p:sp>
      <p:sp>
        <p:nvSpPr>
          <p:cNvPr id="3" name="Slide Number Placeholder 2"/>
          <p:cNvSpPr>
            <a:spLocks noGrp="1"/>
          </p:cNvSpPr>
          <p:nvPr>
            <p:ph type="sldNum" sz="quarter" idx="12"/>
          </p:nvPr>
        </p:nvSpPr>
        <p:spPr/>
        <p:txBody>
          <a:bodyPr/>
          <a:lstStyle/>
          <a:p>
            <a:fld id="{9F8A41F9-5DEA-4ED6-9A0C-04B12AC1619E}" type="slidenum">
              <a:rPr lang="en-US" smtClean="0"/>
              <a:pPr/>
              <a:t>111</a:t>
            </a:fld>
            <a:endParaRPr lang="en-US" dirty="0"/>
          </a:p>
        </p:txBody>
      </p:sp>
    </p:spTree>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1000" y="304800"/>
            <a:ext cx="8458200" cy="6247864"/>
          </a:xfrm>
          <a:prstGeom prst="rect">
            <a:avLst/>
          </a:prstGeom>
          <a:noFill/>
        </p:spPr>
        <p:txBody>
          <a:bodyPr wrap="square" rtlCol="0">
            <a:spAutoFit/>
          </a:bodyPr>
          <a:lstStyle/>
          <a:p>
            <a:r>
              <a:rPr lang="en-US" sz="1600" dirty="0" smtClean="0"/>
              <a:t>VMware load balances all the servers and applications across the hardware.   Microsoft Data Center licenses per blade CPU instead for each server.   We can create virtual servers as we want.  </a:t>
            </a:r>
          </a:p>
          <a:p>
            <a:endParaRPr lang="en-US" sz="1600" dirty="0" smtClean="0"/>
          </a:p>
          <a:p>
            <a:pPr>
              <a:buFont typeface="Arial" pitchFamily="34" charset="0"/>
              <a:buChar char="•"/>
            </a:pPr>
            <a:r>
              <a:rPr lang="en-US" sz="1600" dirty="0" smtClean="0"/>
              <a:t>Active to Active load balanced server clustering</a:t>
            </a:r>
          </a:p>
          <a:p>
            <a:pPr>
              <a:buFont typeface="Arial" pitchFamily="34" charset="0"/>
              <a:buChar char="•"/>
            </a:pPr>
            <a:r>
              <a:rPr lang="en-US" sz="1600" dirty="0" smtClean="0"/>
              <a:t>SQL and Exchange are 64-bit applications, the server under them Windows Server 2008 R2 Datacenter</a:t>
            </a:r>
            <a:br>
              <a:rPr lang="en-US" sz="1600" dirty="0" smtClean="0"/>
            </a:br>
            <a:r>
              <a:rPr lang="en-US" sz="1600" dirty="0" smtClean="0"/>
              <a:t>Number of servers in a cluster: up to 16.  </a:t>
            </a:r>
          </a:p>
          <a:p>
            <a:pPr>
              <a:buFont typeface="Arial" pitchFamily="34" charset="0"/>
              <a:buChar char="•"/>
            </a:pPr>
            <a:endParaRPr lang="en-US" sz="1600" dirty="0" smtClean="0"/>
          </a:p>
          <a:p>
            <a:pPr>
              <a:buFont typeface="Arial" pitchFamily="34" charset="0"/>
              <a:buChar char="•"/>
            </a:pPr>
            <a:r>
              <a:rPr lang="en-US" sz="1600" dirty="0" smtClean="0"/>
              <a:t>Under VMWare ESXi virtual servers are unlimited.  Clustering rules do not apply.</a:t>
            </a:r>
          </a:p>
          <a:p>
            <a:endParaRPr lang="en-US" sz="1600" dirty="0" smtClean="0"/>
          </a:p>
          <a:p>
            <a:r>
              <a:rPr lang="en-US" sz="1600" dirty="0" smtClean="0"/>
              <a:t>We just add blades as we grow.  We can even upgrade the blades to 12 core CPUs instead of 8 core CPUs.   </a:t>
            </a:r>
          </a:p>
          <a:p>
            <a:endParaRPr lang="en-US" sz="1600" dirty="0" smtClean="0"/>
          </a:p>
          <a:p>
            <a:pPr>
              <a:buFont typeface="Arial" pitchFamily="34" charset="0"/>
              <a:buChar char="•"/>
            </a:pPr>
            <a:r>
              <a:rPr lang="en-US" sz="1600" dirty="0" smtClean="0"/>
              <a:t>SQL could have two virtual servers running across 4 blades and Exchange could have 3 virtual servers running across 4 blades, if provided enough RAM on each blade.</a:t>
            </a:r>
          </a:p>
          <a:p>
            <a:pPr>
              <a:buFont typeface="Arial" pitchFamily="34" charset="0"/>
              <a:buChar char="•"/>
            </a:pPr>
            <a:endParaRPr lang="en-US" sz="1600" dirty="0" smtClean="0"/>
          </a:p>
          <a:p>
            <a:r>
              <a:rPr lang="en-US" sz="1600" dirty="0" smtClean="0"/>
              <a:t>Everything in 10U of space on a 43U Rack with the C7000.  </a:t>
            </a:r>
          </a:p>
          <a:p>
            <a:endParaRPr lang="en-US" sz="1600" dirty="0" smtClean="0"/>
          </a:p>
          <a:p>
            <a:endParaRPr lang="en-US" sz="1600" dirty="0" smtClean="0"/>
          </a:p>
          <a:p>
            <a:endParaRPr lang="en-US" sz="1600" dirty="0" smtClean="0"/>
          </a:p>
          <a:p>
            <a:endParaRPr lang="en-US" sz="1600" dirty="0" smtClean="0"/>
          </a:p>
          <a:p>
            <a:endParaRPr lang="en-US" sz="1600" dirty="0" smtClean="0"/>
          </a:p>
          <a:p>
            <a:endParaRPr lang="en-US" sz="1600" dirty="0" smtClean="0"/>
          </a:p>
          <a:p>
            <a:endParaRPr lang="en-US" sz="1600" dirty="0" smtClean="0"/>
          </a:p>
          <a:p>
            <a:endParaRPr lang="en-US" sz="1600" dirty="0" smtClean="0"/>
          </a:p>
        </p:txBody>
      </p:sp>
      <p:sp>
        <p:nvSpPr>
          <p:cNvPr id="3" name="Slide Number Placeholder 2"/>
          <p:cNvSpPr>
            <a:spLocks noGrp="1"/>
          </p:cNvSpPr>
          <p:nvPr>
            <p:ph type="sldNum" sz="quarter" idx="12"/>
          </p:nvPr>
        </p:nvSpPr>
        <p:spPr/>
        <p:txBody>
          <a:bodyPr/>
          <a:lstStyle/>
          <a:p>
            <a:fld id="{9F8A41F9-5DEA-4ED6-9A0C-04B12AC1619E}" type="slidenum">
              <a:rPr lang="en-US" smtClean="0"/>
              <a:pPr/>
              <a:t>112</a:t>
            </a:fld>
            <a:endParaRPr lang="en-US" dirty="0"/>
          </a:p>
        </p:txBody>
      </p:sp>
    </p:spTree>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304800"/>
            <a:ext cx="8534400" cy="4770537"/>
          </a:xfrm>
          <a:prstGeom prst="rect">
            <a:avLst/>
          </a:prstGeom>
        </p:spPr>
        <p:txBody>
          <a:bodyPr wrap="square">
            <a:spAutoFit/>
          </a:bodyPr>
          <a:lstStyle/>
          <a:p>
            <a:pPr>
              <a:buFont typeface="Arial" pitchFamily="34" charset="0"/>
              <a:buChar char="•"/>
            </a:pPr>
            <a:r>
              <a:rPr lang="en-US" sz="1600" dirty="0" smtClean="0"/>
              <a:t>The C7000 allows us to build the off-site disaster recovery for every server, application and data.</a:t>
            </a:r>
          </a:p>
          <a:p>
            <a:pPr>
              <a:buFont typeface="Arial" pitchFamily="34" charset="0"/>
              <a:buChar char="•"/>
            </a:pPr>
            <a:r>
              <a:rPr lang="en-US" sz="1600" dirty="0" smtClean="0"/>
              <a:t>The C7000 gives us rack space to bring in a second Symmetra LX 16kVA UPS</a:t>
            </a:r>
          </a:p>
          <a:p>
            <a:pPr lvl="1">
              <a:buFont typeface="Arial" pitchFamily="34" charset="0"/>
              <a:buChar char="•"/>
            </a:pPr>
            <a:r>
              <a:rPr lang="en-US" sz="1600" dirty="0" smtClean="0"/>
              <a:t> Split the 6 power supplies on the C7000 for N+N redundancy.   </a:t>
            </a:r>
          </a:p>
          <a:p>
            <a:pPr>
              <a:buFont typeface="Arial" pitchFamily="34" charset="0"/>
              <a:buChar char="•"/>
            </a:pPr>
            <a:r>
              <a:rPr lang="en-US" sz="1600" dirty="0" smtClean="0"/>
              <a:t> Second Active to Active SAN</a:t>
            </a:r>
          </a:p>
          <a:p>
            <a:pPr lvl="1">
              <a:buFont typeface="Arial" pitchFamily="34" charset="0"/>
              <a:buChar char="•"/>
            </a:pPr>
            <a:r>
              <a:rPr lang="en-US" sz="1600" dirty="0" smtClean="0"/>
              <a:t>The Brocade fabric switch modules can have a second SAN solution added in the future</a:t>
            </a:r>
          </a:p>
          <a:p>
            <a:pPr lvl="1">
              <a:buFont typeface="Arial" pitchFamily="34" charset="0"/>
              <a:buChar char="•"/>
            </a:pPr>
            <a:r>
              <a:rPr lang="en-US" sz="1600" dirty="0" smtClean="0"/>
              <a:t>building an off-site disaster recovery site</a:t>
            </a:r>
          </a:p>
          <a:p>
            <a:pPr lvl="1">
              <a:buFont typeface="Arial" pitchFamily="34" charset="0"/>
              <a:buChar char="•"/>
            </a:pPr>
            <a:r>
              <a:rPr lang="en-US" sz="1600" dirty="0" smtClean="0"/>
              <a:t>Connect the second SAN on the Brocades to replicate all the data</a:t>
            </a:r>
          </a:p>
          <a:p>
            <a:pPr lvl="1">
              <a:buFont typeface="Arial" pitchFamily="34" charset="0"/>
              <a:buChar char="•"/>
            </a:pPr>
            <a:r>
              <a:rPr lang="en-US" sz="1600" dirty="0" smtClean="0"/>
              <a:t>Once fully replicated, you move it to the new DR site on identical C7000 blade center and allow it to finish changes</a:t>
            </a:r>
          </a:p>
          <a:p>
            <a:pPr lvl="1">
              <a:buFont typeface="Arial" pitchFamily="34" charset="0"/>
              <a:buChar char="•"/>
            </a:pPr>
            <a:r>
              <a:rPr lang="en-US" sz="1600" dirty="0" smtClean="0"/>
              <a:t>You place Citrix server at both locations to activate if we lose power here</a:t>
            </a:r>
          </a:p>
          <a:p>
            <a:pPr lvl="1">
              <a:buFont typeface="Arial" pitchFamily="34" charset="0"/>
              <a:buChar char="•"/>
            </a:pPr>
            <a:r>
              <a:rPr lang="en-US" sz="1600" dirty="0" smtClean="0"/>
              <a:t>In the future, you place a generator at our building</a:t>
            </a:r>
          </a:p>
          <a:p>
            <a:pPr lvl="1">
              <a:buFont typeface="Arial" pitchFamily="34" charset="0"/>
              <a:buChar char="•"/>
            </a:pPr>
            <a:r>
              <a:rPr lang="en-US" sz="1600" dirty="0" smtClean="0"/>
              <a:t>Keep server room and A/C in server room up and running 24x7</a:t>
            </a:r>
          </a:p>
          <a:p>
            <a:pPr lvl="1">
              <a:buFont typeface="Arial" pitchFamily="34" charset="0"/>
              <a:buChar char="•"/>
            </a:pPr>
            <a:r>
              <a:rPr lang="en-US" sz="1600" dirty="0" smtClean="0"/>
              <a:t>Whole building generator for 24x7</a:t>
            </a:r>
          </a:p>
          <a:p>
            <a:pPr lvl="1">
              <a:buFont typeface="Arial" pitchFamily="34" charset="0"/>
              <a:buChar char="•"/>
            </a:pPr>
            <a:endParaRPr lang="en-US" sz="1600" dirty="0" smtClean="0"/>
          </a:p>
          <a:p>
            <a:pPr lvl="1">
              <a:buFont typeface="Arial" pitchFamily="34" charset="0"/>
              <a:buChar char="•"/>
            </a:pPr>
            <a:r>
              <a:rPr lang="en-US" sz="1600" dirty="0" smtClean="0"/>
              <a:t>We could have on our two rack, two Symmetra LX 16kVA UPS units, two SANs for active to active replication, C7000.   70% less wiring between the racks.   Very clean server room design.   The changes to the Symmetra LX will allow the 6 x C7000 power supplies to be on their own connection for failover.</a:t>
            </a:r>
          </a:p>
          <a:p>
            <a:pPr lvl="1">
              <a:buFont typeface="Arial" pitchFamily="34" charset="0"/>
              <a:buChar char="•"/>
            </a:pPr>
            <a:endParaRPr lang="en-US" sz="1600" dirty="0" smtClean="0"/>
          </a:p>
        </p:txBody>
      </p:sp>
      <p:sp>
        <p:nvSpPr>
          <p:cNvPr id="3" name="Slide Number Placeholder 2"/>
          <p:cNvSpPr>
            <a:spLocks noGrp="1"/>
          </p:cNvSpPr>
          <p:nvPr>
            <p:ph type="sldNum" sz="quarter" idx="12"/>
          </p:nvPr>
        </p:nvSpPr>
        <p:spPr/>
        <p:txBody>
          <a:bodyPr/>
          <a:lstStyle/>
          <a:p>
            <a:fld id="{9F8A41F9-5DEA-4ED6-9A0C-04B12AC1619E}" type="slidenum">
              <a:rPr lang="en-US" smtClean="0"/>
              <a:pPr/>
              <a:t>113</a:t>
            </a:fld>
            <a:endParaRPr lang="en-US" dirty="0"/>
          </a:p>
        </p:txBody>
      </p:sp>
    </p:spTree>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52400" y="914400"/>
            <a:ext cx="8686800" cy="4524315"/>
          </a:xfrm>
          <a:prstGeom prst="rect">
            <a:avLst/>
          </a:prstGeom>
          <a:noFill/>
        </p:spPr>
        <p:txBody>
          <a:bodyPr wrap="square" rtlCol="0">
            <a:spAutoFit/>
          </a:bodyPr>
          <a:lstStyle/>
          <a:p>
            <a:r>
              <a:rPr lang="en-US" sz="1600" dirty="0" smtClean="0"/>
              <a:t>The end result if completed according to this plan</a:t>
            </a:r>
          </a:p>
          <a:p>
            <a:endParaRPr lang="en-US" sz="1600" dirty="0"/>
          </a:p>
          <a:p>
            <a:endParaRPr lang="en-US" sz="1600" dirty="0" smtClean="0"/>
          </a:p>
          <a:p>
            <a:pPr>
              <a:buFont typeface="Arial" pitchFamily="34" charset="0"/>
              <a:buChar char="•"/>
            </a:pPr>
            <a:r>
              <a:rPr lang="en-US" sz="1600" dirty="0" smtClean="0"/>
              <a:t>Gigabit for every user and printer</a:t>
            </a:r>
          </a:p>
          <a:p>
            <a:pPr>
              <a:buFont typeface="Arial" pitchFamily="34" charset="0"/>
              <a:buChar char="•"/>
            </a:pPr>
            <a:r>
              <a:rPr lang="en-US" sz="1600" dirty="0" smtClean="0"/>
              <a:t>40 Gbps switch to switch</a:t>
            </a:r>
          </a:p>
          <a:p>
            <a:pPr>
              <a:buFont typeface="Arial" pitchFamily="34" charset="0"/>
              <a:buChar char="•"/>
            </a:pPr>
            <a:r>
              <a:rPr lang="en-US" sz="1600" dirty="0" smtClean="0"/>
              <a:t>HP C7000 Blade center: Hardware redundancy</a:t>
            </a:r>
          </a:p>
          <a:p>
            <a:pPr>
              <a:buFont typeface="Arial" pitchFamily="34" charset="0"/>
              <a:buChar char="•"/>
            </a:pPr>
            <a:r>
              <a:rPr lang="en-US" sz="1600" dirty="0" smtClean="0"/>
              <a:t>HP MSA 2012fc SAN: Storage redundancy</a:t>
            </a:r>
          </a:p>
          <a:p>
            <a:pPr>
              <a:buFont typeface="Arial" pitchFamily="34" charset="0"/>
              <a:buChar char="•"/>
            </a:pPr>
            <a:r>
              <a:rPr lang="en-US" sz="1600" dirty="0" smtClean="0"/>
              <a:t>VMware Enterprise Plus: management and blade load balancing and fail over</a:t>
            </a:r>
          </a:p>
          <a:p>
            <a:pPr>
              <a:buFont typeface="Arial" pitchFamily="34" charset="0"/>
              <a:buChar char="•"/>
            </a:pPr>
            <a:r>
              <a:rPr lang="en-US" sz="1600" dirty="0" smtClean="0"/>
              <a:t>Microsoft Windows Data Center:  CPU level licensing with unlimited virtual servers running</a:t>
            </a:r>
          </a:p>
          <a:p>
            <a:pPr>
              <a:buFont typeface="Arial" pitchFamily="34" charset="0"/>
              <a:buChar char="•"/>
            </a:pPr>
            <a:r>
              <a:rPr lang="en-US" sz="1600" dirty="0" smtClean="0"/>
              <a:t>UPS upgraded to 16kVA N+1</a:t>
            </a:r>
          </a:p>
          <a:p>
            <a:pPr>
              <a:buFont typeface="Arial" pitchFamily="34" charset="0"/>
              <a:buChar char="•"/>
            </a:pPr>
            <a:r>
              <a:rPr lang="en-US" sz="1600" dirty="0" smtClean="0"/>
              <a:t>GFI Faxmaker with desktop inbound and outbound faxing</a:t>
            </a:r>
          </a:p>
          <a:p>
            <a:pPr>
              <a:buFont typeface="Arial" pitchFamily="34" charset="0"/>
              <a:buChar char="•"/>
            </a:pPr>
            <a:r>
              <a:rPr lang="en-US" sz="1600" dirty="0" smtClean="0"/>
              <a:t>Server to server communication inside the Blade Center instead on network</a:t>
            </a:r>
          </a:p>
          <a:p>
            <a:pPr>
              <a:buFont typeface="Arial" pitchFamily="34" charset="0"/>
              <a:buChar char="•"/>
            </a:pPr>
            <a:r>
              <a:rPr lang="en-US" sz="1600" dirty="0" smtClean="0"/>
              <a:t>Backup performance increased</a:t>
            </a:r>
          </a:p>
          <a:p>
            <a:pPr>
              <a:buFont typeface="Arial" pitchFamily="34" charset="0"/>
              <a:buChar char="•"/>
            </a:pPr>
            <a:endParaRPr lang="en-US" sz="1600" dirty="0" smtClean="0"/>
          </a:p>
          <a:p>
            <a:pPr>
              <a:buFont typeface="Arial" pitchFamily="34" charset="0"/>
              <a:buChar char="•"/>
            </a:pPr>
            <a:r>
              <a:rPr lang="en-US" sz="1600" dirty="0" smtClean="0"/>
              <a:t>Complete virtual server redundant environment</a:t>
            </a:r>
          </a:p>
          <a:p>
            <a:pPr>
              <a:buFont typeface="Arial" pitchFamily="34" charset="0"/>
              <a:buChar char="•"/>
            </a:pPr>
            <a:endParaRPr lang="en-US" sz="1600" dirty="0"/>
          </a:p>
          <a:p>
            <a:endParaRPr lang="en-US" sz="1600" dirty="0"/>
          </a:p>
          <a:p>
            <a:endParaRPr lang="en-US" sz="1600" dirty="0"/>
          </a:p>
        </p:txBody>
      </p:sp>
      <p:sp>
        <p:nvSpPr>
          <p:cNvPr id="3" name="Slide Number Placeholder 2"/>
          <p:cNvSpPr>
            <a:spLocks noGrp="1"/>
          </p:cNvSpPr>
          <p:nvPr>
            <p:ph type="sldNum" sz="quarter" idx="12"/>
          </p:nvPr>
        </p:nvSpPr>
        <p:spPr/>
        <p:txBody>
          <a:bodyPr/>
          <a:lstStyle/>
          <a:p>
            <a:fld id="{9F8A41F9-5DEA-4ED6-9A0C-04B12AC1619E}" type="slidenum">
              <a:rPr lang="en-US" smtClean="0"/>
              <a:pPr/>
              <a:t>114</a:t>
            </a:fld>
            <a:endParaRPr lang="en-US" dirty="0"/>
          </a:p>
        </p:txBody>
      </p:sp>
    </p:spTree>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304800"/>
            <a:ext cx="8686800" cy="4524315"/>
          </a:xfrm>
          <a:prstGeom prst="rect">
            <a:avLst/>
          </a:prstGeom>
          <a:noFill/>
        </p:spPr>
        <p:txBody>
          <a:bodyPr wrap="square" rtlCol="0">
            <a:spAutoFit/>
          </a:bodyPr>
          <a:lstStyle/>
          <a:p>
            <a:r>
              <a:rPr lang="en-US" sz="1600" dirty="0" smtClean="0"/>
              <a:t>What will we get if this project is completed</a:t>
            </a:r>
          </a:p>
          <a:p>
            <a:endParaRPr lang="en-US" sz="1600" dirty="0" smtClean="0"/>
          </a:p>
          <a:p>
            <a:r>
              <a:rPr lang="en-US" sz="1600" dirty="0" smtClean="0"/>
              <a:t>Hardware and software failover</a:t>
            </a:r>
          </a:p>
          <a:p>
            <a:pPr lvl="1">
              <a:buFont typeface="Arial" pitchFamily="34" charset="0"/>
              <a:buChar char="•"/>
            </a:pPr>
            <a:r>
              <a:rPr lang="en-US" sz="1600" dirty="0" smtClean="0"/>
              <a:t>VMware will load balance virtual servers between the four blades</a:t>
            </a:r>
          </a:p>
          <a:p>
            <a:pPr lvl="2">
              <a:buFont typeface="Arial" pitchFamily="34" charset="0"/>
              <a:buChar char="•"/>
            </a:pPr>
            <a:r>
              <a:rPr lang="en-US" sz="1600" dirty="0" smtClean="0"/>
              <a:t>All virtual servers</a:t>
            </a:r>
          </a:p>
          <a:p>
            <a:pPr lvl="3">
              <a:buFont typeface="Arial" pitchFamily="34" charset="0"/>
              <a:buChar char="•"/>
            </a:pPr>
            <a:r>
              <a:rPr lang="en-US" sz="1600" dirty="0" smtClean="0"/>
              <a:t>A blade fails, VMware will move and restart the virtual servers on them.  Active to Active Cluster will allow the second server to keep working till the first is restarted</a:t>
            </a:r>
          </a:p>
          <a:p>
            <a:pPr lvl="1">
              <a:buFont typeface="Arial" pitchFamily="34" charset="0"/>
              <a:buChar char="•"/>
            </a:pPr>
            <a:r>
              <a:rPr lang="en-US" sz="1600" dirty="0" smtClean="0"/>
              <a:t> Microsoft Data Center licensing for unlimited virtual servers</a:t>
            </a:r>
          </a:p>
          <a:p>
            <a:pPr lvl="2">
              <a:buFont typeface="Arial" pitchFamily="34" charset="0"/>
              <a:buChar char="•"/>
            </a:pPr>
            <a:r>
              <a:rPr lang="en-US" sz="1600" dirty="0" smtClean="0"/>
              <a:t>Active directory</a:t>
            </a:r>
          </a:p>
          <a:p>
            <a:pPr lvl="2">
              <a:buFont typeface="Arial" pitchFamily="34" charset="0"/>
              <a:buChar char="•"/>
            </a:pPr>
            <a:r>
              <a:rPr lang="en-US" sz="1600" dirty="0" smtClean="0"/>
              <a:t>DNS and DHCP</a:t>
            </a:r>
          </a:p>
          <a:p>
            <a:pPr lvl="2">
              <a:buFont typeface="Arial" pitchFamily="34" charset="0"/>
              <a:buChar char="•"/>
            </a:pPr>
            <a:r>
              <a:rPr lang="en-US" sz="1600" dirty="0" smtClean="0"/>
              <a:t>Exchange ( 3 licenses to start)</a:t>
            </a:r>
          </a:p>
          <a:p>
            <a:pPr lvl="2">
              <a:buFont typeface="Arial" pitchFamily="34" charset="0"/>
              <a:buChar char="•"/>
            </a:pPr>
            <a:r>
              <a:rPr lang="en-US" sz="1600" dirty="0" smtClean="0"/>
              <a:t>SQL Server databases (2 licenses to start)</a:t>
            </a:r>
          </a:p>
          <a:p>
            <a:pPr lvl="2">
              <a:buFont typeface="Arial" pitchFamily="34" charset="0"/>
              <a:buChar char="•"/>
            </a:pPr>
            <a:r>
              <a:rPr lang="en-US" sz="1600" dirty="0" smtClean="0"/>
              <a:t>All other applications and documents</a:t>
            </a:r>
          </a:p>
          <a:p>
            <a:pPr lvl="2">
              <a:buFont typeface="Arial" pitchFamily="34" charset="0"/>
              <a:buChar char="•"/>
            </a:pPr>
            <a:r>
              <a:rPr lang="en-US" sz="1600" dirty="0" smtClean="0"/>
              <a:t>Shadow Copy Server</a:t>
            </a:r>
          </a:p>
          <a:p>
            <a:pPr lvl="2">
              <a:buFont typeface="Arial" pitchFamily="34" charset="0"/>
              <a:buChar char="•"/>
            </a:pPr>
            <a:r>
              <a:rPr lang="en-US" sz="1600" dirty="0" smtClean="0"/>
              <a:t>Blackberry Enterprise Server</a:t>
            </a:r>
          </a:p>
          <a:p>
            <a:endParaRPr lang="en-US" sz="1600" dirty="0" smtClean="0"/>
          </a:p>
          <a:p>
            <a:r>
              <a:rPr lang="en-US" sz="1600" dirty="0" smtClean="0"/>
              <a:t>We can separate applications into virtual servers.   </a:t>
            </a:r>
          </a:p>
          <a:p>
            <a:endParaRPr lang="en-US" sz="1600" dirty="0"/>
          </a:p>
        </p:txBody>
      </p:sp>
      <p:sp>
        <p:nvSpPr>
          <p:cNvPr id="3" name="Slide Number Placeholder 2"/>
          <p:cNvSpPr>
            <a:spLocks noGrp="1"/>
          </p:cNvSpPr>
          <p:nvPr>
            <p:ph type="sldNum" sz="quarter" idx="12"/>
          </p:nvPr>
        </p:nvSpPr>
        <p:spPr/>
        <p:txBody>
          <a:bodyPr/>
          <a:lstStyle/>
          <a:p>
            <a:fld id="{9F8A41F9-5DEA-4ED6-9A0C-04B12AC1619E}" type="slidenum">
              <a:rPr lang="en-US" smtClean="0"/>
              <a:pPr/>
              <a:t>115</a:t>
            </a:fld>
            <a:endParaRPr lang="en-US" dirty="0"/>
          </a:p>
        </p:txBody>
      </p:sp>
    </p:spTree>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F8A41F9-5DEA-4ED6-9A0C-04B12AC1619E}" type="slidenum">
              <a:rPr lang="en-US" smtClean="0"/>
              <a:pPr/>
              <a:t>116</a:t>
            </a:fld>
            <a:endParaRPr lang="en-US" dirty="0"/>
          </a:p>
        </p:txBody>
      </p:sp>
      <p:sp>
        <p:nvSpPr>
          <p:cNvPr id="3" name="TextBox 2"/>
          <p:cNvSpPr txBox="1"/>
          <p:nvPr/>
        </p:nvSpPr>
        <p:spPr>
          <a:xfrm>
            <a:off x="228600" y="609600"/>
            <a:ext cx="8534400" cy="3508653"/>
          </a:xfrm>
          <a:prstGeom prst="rect">
            <a:avLst/>
          </a:prstGeom>
          <a:noFill/>
        </p:spPr>
        <p:txBody>
          <a:bodyPr wrap="square" rtlCol="0">
            <a:spAutoFit/>
          </a:bodyPr>
          <a:lstStyle/>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pPr algn="ctr"/>
            <a:r>
              <a:rPr lang="en-US" sz="2400" b="1" dirty="0" smtClean="0"/>
              <a:t>Order of installation for this project</a:t>
            </a:r>
            <a:endParaRPr lang="en-US" sz="2400" b="1" dirty="0"/>
          </a:p>
        </p:txBody>
      </p:sp>
    </p:spTree>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F8A41F9-5DEA-4ED6-9A0C-04B12AC1619E}" type="slidenum">
              <a:rPr lang="en-US" smtClean="0"/>
              <a:pPr/>
              <a:t>117</a:t>
            </a:fld>
            <a:endParaRPr lang="en-US" dirty="0"/>
          </a:p>
        </p:txBody>
      </p:sp>
      <p:sp>
        <p:nvSpPr>
          <p:cNvPr id="3" name="TextBox 2"/>
          <p:cNvSpPr txBox="1"/>
          <p:nvPr/>
        </p:nvSpPr>
        <p:spPr>
          <a:xfrm>
            <a:off x="152400" y="2057400"/>
            <a:ext cx="8610600" cy="2308324"/>
          </a:xfrm>
          <a:prstGeom prst="rect">
            <a:avLst/>
          </a:prstGeom>
          <a:noFill/>
        </p:spPr>
        <p:txBody>
          <a:bodyPr wrap="square" rtlCol="0">
            <a:spAutoFit/>
          </a:bodyPr>
          <a:lstStyle/>
          <a:p>
            <a:pPr algn="ctr"/>
            <a:endParaRPr lang="en-US" sz="2400" dirty="0" smtClean="0"/>
          </a:p>
          <a:p>
            <a:pPr algn="ctr"/>
            <a:endParaRPr lang="en-US" sz="2400" dirty="0" smtClean="0"/>
          </a:p>
          <a:p>
            <a:pPr algn="ctr"/>
            <a:endParaRPr lang="en-US" sz="2400" dirty="0" smtClean="0"/>
          </a:p>
          <a:p>
            <a:pPr algn="ctr"/>
            <a:endParaRPr lang="en-US" sz="2400" dirty="0" smtClean="0"/>
          </a:p>
          <a:p>
            <a:pPr algn="ctr"/>
            <a:endParaRPr lang="en-US" sz="2400" dirty="0" smtClean="0"/>
          </a:p>
          <a:p>
            <a:pPr algn="ctr"/>
            <a:endParaRPr lang="en-US" sz="2400" dirty="0"/>
          </a:p>
        </p:txBody>
      </p:sp>
      <p:graphicFrame>
        <p:nvGraphicFramePr>
          <p:cNvPr id="145411" name="Object 3"/>
          <p:cNvGraphicFramePr>
            <a:graphicFrameLocks noChangeAspect="1"/>
          </p:cNvGraphicFramePr>
          <p:nvPr/>
        </p:nvGraphicFramePr>
        <p:xfrm>
          <a:off x="842963" y="3276600"/>
          <a:ext cx="7458075" cy="304800"/>
        </p:xfrm>
        <a:graphic>
          <a:graphicData uri="http://schemas.openxmlformats.org/presentationml/2006/ole">
            <p:oleObj spid="_x0000_s145411" name="Worksheet" r:id="rId3" imgW="7458159" imgH="304766" progId="Excel.Sheet.8">
              <p:link updateAutomatic="1"/>
            </p:oleObj>
          </a:graphicData>
        </a:graphic>
      </p:graphicFrame>
    </p:spTree>
  </p:cSld>
  <p:clrMapOvr>
    <a:masterClrMapping/>
  </p:clrMapOvr>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F8A41F9-5DEA-4ED6-9A0C-04B12AC1619E}" type="slidenum">
              <a:rPr lang="en-US" smtClean="0"/>
              <a:pPr/>
              <a:t>118</a:t>
            </a:fld>
            <a:endParaRPr lang="en-US" dirty="0"/>
          </a:p>
        </p:txBody>
      </p:sp>
      <p:graphicFrame>
        <p:nvGraphicFramePr>
          <p:cNvPr id="153602" name="Object 2"/>
          <p:cNvGraphicFramePr>
            <a:graphicFrameLocks noChangeAspect="1"/>
          </p:cNvGraphicFramePr>
          <p:nvPr/>
        </p:nvGraphicFramePr>
        <p:xfrm>
          <a:off x="533400" y="1143000"/>
          <a:ext cx="8077200" cy="4191000"/>
        </p:xfrm>
        <a:graphic>
          <a:graphicData uri="http://schemas.openxmlformats.org/presentationml/2006/ole">
            <p:oleObj spid="_x0000_s153602" name="Worksheet" r:id="rId3" imgW="6410241" imgH="3248138" progId="Excel.Sheet.8">
              <p:link updateAutomatic="1"/>
            </p:oleObj>
          </a:graphicData>
        </a:graphic>
      </p:graphicFrame>
    </p:spTree>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F8A41F9-5DEA-4ED6-9A0C-04B12AC1619E}" type="slidenum">
              <a:rPr lang="en-US" smtClean="0"/>
              <a:pPr/>
              <a:t>119</a:t>
            </a:fld>
            <a:endParaRPr lang="en-US" dirty="0"/>
          </a:p>
        </p:txBody>
      </p:sp>
      <p:sp>
        <p:nvSpPr>
          <p:cNvPr id="3" name="TextBox 2"/>
          <p:cNvSpPr txBox="1"/>
          <p:nvPr/>
        </p:nvSpPr>
        <p:spPr>
          <a:xfrm>
            <a:off x="685800" y="838200"/>
            <a:ext cx="8077200" cy="4801314"/>
          </a:xfrm>
          <a:prstGeom prst="rect">
            <a:avLst/>
          </a:prstGeom>
          <a:noFill/>
        </p:spPr>
        <p:txBody>
          <a:bodyPr wrap="square" rtlCol="0">
            <a:spAutoFit/>
          </a:bodyPr>
          <a:lstStyle/>
          <a:p>
            <a:r>
              <a:rPr lang="en-US" dirty="0" smtClean="0"/>
              <a:t>The APC upgrades are needed to finish the last two modules for 16 kVA N+1.  The C7000 requires 208V 7.2kW for the power supply.  The previous panels were 120V. The SYPD11 connection planes will replace the top three on the back of the UPS. </a:t>
            </a:r>
          </a:p>
          <a:p>
            <a:endParaRPr lang="en-US" dirty="0" smtClean="0"/>
          </a:p>
          <a:p>
            <a:r>
              <a:rPr lang="en-US" dirty="0" smtClean="0"/>
              <a:t>C7000 Blade center requires 208V C19 connections for the six power supplies.  The current UPS is configured for 120V.   So we need to replace three of the connection planes.  We will install AP9570 PDU strips dedicated for the C7000</a:t>
            </a:r>
          </a:p>
          <a:p>
            <a:endParaRPr lang="en-US" dirty="0" smtClean="0"/>
          </a:p>
          <a:p>
            <a:r>
              <a:rPr lang="en-US" dirty="0" smtClean="0"/>
              <a:t>All of the HP and Cisco devices will work on 120-240V.   It will require new C14 to C13 power cords for each power supply.  Benefit of 208V/240V is less current needed for each device.  Going from 120V to 240V cuts current loads in half.   Components run cooler under lower current loads.  </a:t>
            </a:r>
          </a:p>
          <a:p>
            <a:endParaRPr lang="en-US" dirty="0" smtClean="0"/>
          </a:p>
          <a:p>
            <a:r>
              <a:rPr lang="en-US" dirty="0" smtClean="0"/>
              <a:t>The 4</a:t>
            </a:r>
            <a:r>
              <a:rPr lang="en-US" baseline="30000" dirty="0" smtClean="0"/>
              <a:t>th</a:t>
            </a:r>
            <a:r>
              <a:rPr lang="en-US" dirty="0" smtClean="0"/>
              <a:t> connection plane will stay for the phone system.   We can use the L5-20R  and the current power strips for some of the devices.    These are 120V connections.</a:t>
            </a:r>
          </a:p>
          <a:p>
            <a:endParaRPr lang="en-US" dirty="0" smtClean="0"/>
          </a:p>
          <a:p>
            <a:endParaRPr lang="en-US" dirty="0"/>
          </a:p>
        </p:txBody>
      </p:sp>
    </p:spTree>
  </p:cSld>
  <p:clrMapOvr>
    <a:masterClrMapping/>
  </p:clrMapOvr>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F8A41F9-5DEA-4ED6-9A0C-04B12AC1619E}" type="slidenum">
              <a:rPr lang="en-US" smtClean="0"/>
              <a:pPr/>
              <a:t>120</a:t>
            </a:fld>
            <a:endParaRPr lang="en-US" dirty="0"/>
          </a:p>
        </p:txBody>
      </p:sp>
      <p:sp>
        <p:nvSpPr>
          <p:cNvPr id="3" name="Rectangle 2"/>
          <p:cNvSpPr/>
          <p:nvPr/>
        </p:nvSpPr>
        <p:spPr>
          <a:xfrm>
            <a:off x="457200" y="685800"/>
            <a:ext cx="1981200" cy="1295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quot;No&quot; Symbol 7"/>
          <p:cNvSpPr/>
          <p:nvPr/>
        </p:nvSpPr>
        <p:spPr>
          <a:xfrm>
            <a:off x="609600" y="838200"/>
            <a:ext cx="457200" cy="457200"/>
          </a:xfrm>
          <a:prstGeom prst="noSmoking">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9" name="&quot;No&quot; Symbol 8"/>
          <p:cNvSpPr/>
          <p:nvPr/>
        </p:nvSpPr>
        <p:spPr>
          <a:xfrm>
            <a:off x="1371600" y="838200"/>
            <a:ext cx="457200" cy="457200"/>
          </a:xfrm>
          <a:prstGeom prst="noSmoking">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0" name="TextBox 9"/>
          <p:cNvSpPr txBox="1"/>
          <p:nvPr/>
        </p:nvSpPr>
        <p:spPr>
          <a:xfrm>
            <a:off x="2590800" y="762000"/>
            <a:ext cx="5334000" cy="646331"/>
          </a:xfrm>
          <a:prstGeom prst="rect">
            <a:avLst/>
          </a:prstGeom>
          <a:noFill/>
        </p:spPr>
        <p:txBody>
          <a:bodyPr wrap="square" rtlCol="0">
            <a:spAutoFit/>
          </a:bodyPr>
          <a:lstStyle/>
          <a:p>
            <a:r>
              <a:rPr lang="en-US" dirty="0" smtClean="0">
                <a:solidFill>
                  <a:srgbClr val="FF0000"/>
                </a:solidFill>
              </a:rPr>
              <a:t>UPS Module #1</a:t>
            </a:r>
          </a:p>
          <a:p>
            <a:r>
              <a:rPr lang="en-US" dirty="0" smtClean="0">
                <a:solidFill>
                  <a:srgbClr val="FF0000"/>
                </a:solidFill>
              </a:rPr>
              <a:t>SYPD11: L6-30R output x 2 UPS </a:t>
            </a:r>
          </a:p>
        </p:txBody>
      </p:sp>
      <p:sp>
        <p:nvSpPr>
          <p:cNvPr id="15" name="Rectangle 14"/>
          <p:cNvSpPr/>
          <p:nvPr/>
        </p:nvSpPr>
        <p:spPr>
          <a:xfrm>
            <a:off x="2590800" y="2133600"/>
            <a:ext cx="5029200" cy="646331"/>
          </a:xfrm>
          <a:prstGeom prst="rect">
            <a:avLst/>
          </a:prstGeom>
        </p:spPr>
        <p:txBody>
          <a:bodyPr wrap="square">
            <a:spAutoFit/>
          </a:bodyPr>
          <a:lstStyle/>
          <a:p>
            <a:r>
              <a:rPr lang="en-US" dirty="0" smtClean="0">
                <a:solidFill>
                  <a:srgbClr val="FF0000"/>
                </a:solidFill>
              </a:rPr>
              <a:t>UPS Module #2</a:t>
            </a:r>
          </a:p>
          <a:p>
            <a:r>
              <a:rPr lang="en-US" dirty="0" smtClean="0">
                <a:solidFill>
                  <a:srgbClr val="FF0000"/>
                </a:solidFill>
              </a:rPr>
              <a:t>SYPD11: L6-30R output x 2 UPS </a:t>
            </a:r>
          </a:p>
        </p:txBody>
      </p:sp>
      <p:sp>
        <p:nvSpPr>
          <p:cNvPr id="29" name="Rectangle 28"/>
          <p:cNvSpPr/>
          <p:nvPr/>
        </p:nvSpPr>
        <p:spPr>
          <a:xfrm>
            <a:off x="457200" y="2133600"/>
            <a:ext cx="1981200" cy="1295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quot;No&quot; Symbol 29"/>
          <p:cNvSpPr/>
          <p:nvPr/>
        </p:nvSpPr>
        <p:spPr>
          <a:xfrm>
            <a:off x="609600" y="2286000"/>
            <a:ext cx="457200" cy="457200"/>
          </a:xfrm>
          <a:prstGeom prst="noSmoking">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31" name="&quot;No&quot; Symbol 30"/>
          <p:cNvSpPr/>
          <p:nvPr/>
        </p:nvSpPr>
        <p:spPr>
          <a:xfrm>
            <a:off x="1371600" y="2286000"/>
            <a:ext cx="457200" cy="457200"/>
          </a:xfrm>
          <a:prstGeom prst="noSmoking">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44" name="Rectangle 43"/>
          <p:cNvSpPr/>
          <p:nvPr/>
        </p:nvSpPr>
        <p:spPr>
          <a:xfrm>
            <a:off x="2590800" y="3810000"/>
            <a:ext cx="4572000" cy="646331"/>
          </a:xfrm>
          <a:prstGeom prst="rect">
            <a:avLst/>
          </a:prstGeom>
        </p:spPr>
        <p:txBody>
          <a:bodyPr>
            <a:spAutoFit/>
          </a:bodyPr>
          <a:lstStyle/>
          <a:p>
            <a:r>
              <a:rPr lang="en-US" dirty="0" smtClean="0">
                <a:solidFill>
                  <a:srgbClr val="FF0000"/>
                </a:solidFill>
              </a:rPr>
              <a:t>UPS Module #3</a:t>
            </a:r>
          </a:p>
          <a:p>
            <a:r>
              <a:rPr lang="en-US" dirty="0" smtClean="0">
                <a:solidFill>
                  <a:srgbClr val="FF0000"/>
                </a:solidFill>
              </a:rPr>
              <a:t>SYPD11: L6-30R output x 2 UPS </a:t>
            </a:r>
          </a:p>
        </p:txBody>
      </p:sp>
      <p:sp>
        <p:nvSpPr>
          <p:cNvPr id="45" name="Rectangle 44"/>
          <p:cNvSpPr/>
          <p:nvPr/>
        </p:nvSpPr>
        <p:spPr>
          <a:xfrm>
            <a:off x="457200" y="3581400"/>
            <a:ext cx="1981200" cy="1295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6" name="&quot;No&quot; Symbol 45"/>
          <p:cNvSpPr/>
          <p:nvPr/>
        </p:nvSpPr>
        <p:spPr>
          <a:xfrm>
            <a:off x="609600" y="3733800"/>
            <a:ext cx="457200" cy="457200"/>
          </a:xfrm>
          <a:prstGeom prst="noSmoking">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47" name="&quot;No&quot; Symbol 46"/>
          <p:cNvSpPr/>
          <p:nvPr/>
        </p:nvSpPr>
        <p:spPr>
          <a:xfrm>
            <a:off x="1371600" y="3733800"/>
            <a:ext cx="457200" cy="457200"/>
          </a:xfrm>
          <a:prstGeom prst="noSmoking">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48" name="Rectangle 47"/>
          <p:cNvSpPr/>
          <p:nvPr/>
        </p:nvSpPr>
        <p:spPr>
          <a:xfrm>
            <a:off x="457200" y="5105400"/>
            <a:ext cx="1905000" cy="1524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9" name="Donut 48"/>
          <p:cNvSpPr/>
          <p:nvPr/>
        </p:nvSpPr>
        <p:spPr>
          <a:xfrm>
            <a:off x="685800" y="5257800"/>
            <a:ext cx="381000" cy="457200"/>
          </a:xfrm>
          <a:prstGeom prst="don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50" name="Donut 49"/>
          <p:cNvSpPr/>
          <p:nvPr/>
        </p:nvSpPr>
        <p:spPr>
          <a:xfrm>
            <a:off x="685800" y="6019800"/>
            <a:ext cx="381000" cy="457200"/>
          </a:xfrm>
          <a:prstGeom prst="don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51" name="&quot;No&quot; Symbol 50"/>
          <p:cNvSpPr/>
          <p:nvPr/>
        </p:nvSpPr>
        <p:spPr>
          <a:xfrm>
            <a:off x="1371600" y="5638800"/>
            <a:ext cx="457200" cy="457200"/>
          </a:xfrm>
          <a:prstGeom prst="noSmoking">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52" name="TextBox 51"/>
          <p:cNvSpPr txBox="1"/>
          <p:nvPr/>
        </p:nvSpPr>
        <p:spPr>
          <a:xfrm>
            <a:off x="2590800" y="5334000"/>
            <a:ext cx="3429000" cy="646331"/>
          </a:xfrm>
          <a:prstGeom prst="rect">
            <a:avLst/>
          </a:prstGeom>
          <a:noFill/>
        </p:spPr>
        <p:txBody>
          <a:bodyPr wrap="square" rtlCol="0">
            <a:spAutoFit/>
          </a:bodyPr>
          <a:lstStyle/>
          <a:p>
            <a:r>
              <a:rPr lang="en-US" dirty="0" smtClean="0"/>
              <a:t>UPS Module #4</a:t>
            </a:r>
          </a:p>
          <a:p>
            <a:r>
              <a:rPr lang="en-US" dirty="0" smtClean="0"/>
              <a:t>L14-30R goes to Phone system</a:t>
            </a:r>
            <a:endParaRPr lang="en-US" dirty="0"/>
          </a:p>
        </p:txBody>
      </p:sp>
      <p:sp>
        <p:nvSpPr>
          <p:cNvPr id="20" name="TextBox 19"/>
          <p:cNvSpPr txBox="1"/>
          <p:nvPr/>
        </p:nvSpPr>
        <p:spPr>
          <a:xfrm>
            <a:off x="609600" y="228600"/>
            <a:ext cx="7543800" cy="381000"/>
          </a:xfrm>
          <a:prstGeom prst="rect">
            <a:avLst/>
          </a:prstGeom>
          <a:noFill/>
        </p:spPr>
        <p:txBody>
          <a:bodyPr wrap="square" rtlCol="0">
            <a:spAutoFit/>
          </a:bodyPr>
          <a:lstStyle/>
          <a:p>
            <a:r>
              <a:rPr lang="en-US" dirty="0" smtClean="0"/>
              <a:t>Back of the UPS, the connection planes to the PDU strips</a:t>
            </a:r>
            <a:endParaRPr lang="en-US" dirty="0"/>
          </a:p>
        </p:txBody>
      </p:sp>
    </p:spTree>
  </p:cSld>
  <p:clrMapOvr>
    <a:masterClrMapping/>
  </p:clrMapOvr>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F8A41F9-5DEA-4ED6-9A0C-04B12AC1619E}" type="slidenum">
              <a:rPr lang="en-US" smtClean="0"/>
              <a:pPr/>
              <a:t>121</a:t>
            </a:fld>
            <a:endParaRPr lang="en-US" dirty="0"/>
          </a:p>
        </p:txBody>
      </p:sp>
      <p:sp>
        <p:nvSpPr>
          <p:cNvPr id="4" name="TextBox 3"/>
          <p:cNvSpPr txBox="1"/>
          <p:nvPr/>
        </p:nvSpPr>
        <p:spPr>
          <a:xfrm>
            <a:off x="228600" y="457200"/>
            <a:ext cx="8458200" cy="6001643"/>
          </a:xfrm>
          <a:prstGeom prst="rect">
            <a:avLst/>
          </a:prstGeom>
          <a:noFill/>
        </p:spPr>
        <p:txBody>
          <a:bodyPr wrap="square" rtlCol="0">
            <a:spAutoFit/>
          </a:bodyPr>
          <a:lstStyle/>
          <a:p>
            <a:r>
              <a:rPr lang="en-US" sz="1200" b="1" dirty="0" smtClean="0"/>
              <a:t>Connecting the HP C7000 Blade Center to the Symmetra LX.  </a:t>
            </a:r>
          </a:p>
          <a:p>
            <a:endParaRPr lang="en-US" sz="1200" b="1" dirty="0" smtClean="0"/>
          </a:p>
          <a:p>
            <a:r>
              <a:rPr lang="en-US" sz="1200" b="1" dirty="0" smtClean="0"/>
              <a:t>UPS Module 1 connections</a:t>
            </a:r>
          </a:p>
          <a:p>
            <a:r>
              <a:rPr lang="en-US" sz="1200" b="1" dirty="0" smtClean="0"/>
              <a:t>L6-30P receptacle #1</a:t>
            </a:r>
          </a:p>
          <a:p>
            <a:r>
              <a:rPr lang="en-US" sz="1200" dirty="0" smtClean="0"/>
              <a:t>AP9570 : 4 x C19 plugs: 5kVA, dedicated to only C7000</a:t>
            </a:r>
          </a:p>
          <a:p>
            <a:r>
              <a:rPr lang="en-US" sz="1200" dirty="0" smtClean="0"/>
              <a:t>C7000 PS: 1,4 (2.4kVA active and passive), 2 using C20 to C19</a:t>
            </a:r>
          </a:p>
          <a:p>
            <a:endParaRPr lang="en-US" sz="1200" dirty="0" smtClean="0"/>
          </a:p>
          <a:p>
            <a:r>
              <a:rPr lang="en-US" sz="1200" b="1" dirty="0" smtClean="0"/>
              <a:t>LP-30P receptacle #2</a:t>
            </a:r>
          </a:p>
          <a:p>
            <a:r>
              <a:rPr lang="en-US" sz="1200" dirty="0" smtClean="0"/>
              <a:t>AP7911: 16 x C13, 6.24 kVA </a:t>
            </a:r>
          </a:p>
          <a:p>
            <a:endParaRPr lang="en-US" sz="1200" dirty="0" smtClean="0"/>
          </a:p>
          <a:p>
            <a:r>
              <a:rPr lang="en-US" sz="1200" b="1" dirty="0" smtClean="0"/>
              <a:t>UPS Module 2 connections</a:t>
            </a:r>
          </a:p>
          <a:p>
            <a:r>
              <a:rPr lang="en-US" sz="1200" b="1" dirty="0" smtClean="0"/>
              <a:t>L6-30P receptacle #1</a:t>
            </a:r>
          </a:p>
          <a:p>
            <a:r>
              <a:rPr lang="en-US" sz="1200" dirty="0" smtClean="0"/>
              <a:t>AP9570 : 4 x C19 plugs: 5kVA, dedicated to only C7000</a:t>
            </a:r>
          </a:p>
          <a:p>
            <a:r>
              <a:rPr lang="en-US" sz="1200" dirty="0" smtClean="0"/>
              <a:t>C7000 PS: 2,5 (2.4kVA active and passive), 2 using C20 to C19</a:t>
            </a:r>
          </a:p>
          <a:p>
            <a:endParaRPr lang="en-US" sz="1200" dirty="0" smtClean="0"/>
          </a:p>
          <a:p>
            <a:r>
              <a:rPr lang="en-US" sz="1200" b="1" dirty="0" smtClean="0"/>
              <a:t>LP-30P receptacle #2</a:t>
            </a:r>
          </a:p>
          <a:p>
            <a:r>
              <a:rPr lang="en-US" sz="1200" dirty="0" smtClean="0"/>
              <a:t>AP7911: 16 x C13, 6.24 kVA </a:t>
            </a:r>
          </a:p>
          <a:p>
            <a:endParaRPr lang="en-US" sz="1200" dirty="0" smtClean="0"/>
          </a:p>
          <a:p>
            <a:r>
              <a:rPr lang="en-US" sz="1200" b="1" dirty="0" smtClean="0"/>
              <a:t>UPS Module 3 connections</a:t>
            </a:r>
          </a:p>
          <a:p>
            <a:r>
              <a:rPr lang="en-US" sz="1200" b="1" dirty="0" smtClean="0"/>
              <a:t>L6-30P receptacle #1</a:t>
            </a:r>
          </a:p>
          <a:p>
            <a:r>
              <a:rPr lang="en-US" sz="1200" dirty="0" smtClean="0"/>
              <a:t>AP9570 : 4 x C19 plugs: 5kVA, dedicated to only C7000</a:t>
            </a:r>
          </a:p>
          <a:p>
            <a:r>
              <a:rPr lang="en-US" sz="1200" dirty="0" smtClean="0"/>
              <a:t>C7000 PS: 3,6 (2.4kVA active and passive), 2 using C20 to C19</a:t>
            </a:r>
          </a:p>
          <a:p>
            <a:endParaRPr lang="en-US" sz="1200" dirty="0" smtClean="0"/>
          </a:p>
          <a:p>
            <a:r>
              <a:rPr lang="en-US" sz="1200" b="1" dirty="0" smtClean="0"/>
              <a:t>LP-30P receptacle #2</a:t>
            </a:r>
          </a:p>
          <a:p>
            <a:r>
              <a:rPr lang="en-US" sz="1200" dirty="0" smtClean="0"/>
              <a:t>AP7911: 16 x C13, 6.24 kVA </a:t>
            </a:r>
          </a:p>
          <a:p>
            <a:endParaRPr lang="en-US" sz="1200" dirty="0" smtClean="0"/>
          </a:p>
          <a:p>
            <a:r>
              <a:rPr lang="en-US" sz="1200" dirty="0" smtClean="0"/>
              <a:t>UPS Module 4 connection</a:t>
            </a:r>
          </a:p>
          <a:p>
            <a:r>
              <a:rPr lang="en-US" sz="1200" dirty="0" smtClean="0"/>
              <a:t>L5-20R #1</a:t>
            </a:r>
          </a:p>
          <a:p>
            <a:r>
              <a:rPr lang="en-US" sz="1200" dirty="0" smtClean="0"/>
              <a:t>L5-20R #2</a:t>
            </a:r>
          </a:p>
          <a:p>
            <a:r>
              <a:rPr lang="en-US" sz="1200" dirty="0" smtClean="0"/>
              <a:t>L14-30R: Phone System</a:t>
            </a:r>
            <a:endParaRPr lang="en-US" sz="1200" b="1" dirty="0" smtClean="0"/>
          </a:p>
          <a:p>
            <a:endParaRPr lang="en-US" sz="1200" b="1" dirty="0" smtClean="0"/>
          </a:p>
        </p:txBody>
      </p:sp>
    </p:spTree>
  </p:cSld>
  <p:clrMapOvr>
    <a:masterClrMapping/>
  </p:clrMapOvr>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F8A41F9-5DEA-4ED6-9A0C-04B12AC1619E}" type="slidenum">
              <a:rPr lang="en-US" smtClean="0"/>
              <a:pPr/>
              <a:t>122</a:t>
            </a:fld>
            <a:endParaRPr lang="en-US" dirty="0"/>
          </a:p>
        </p:txBody>
      </p:sp>
      <p:sp>
        <p:nvSpPr>
          <p:cNvPr id="3" name="TextBox 2"/>
          <p:cNvSpPr txBox="1"/>
          <p:nvPr/>
        </p:nvSpPr>
        <p:spPr>
          <a:xfrm>
            <a:off x="0" y="304800"/>
            <a:ext cx="9144000" cy="7417415"/>
          </a:xfrm>
          <a:prstGeom prst="rect">
            <a:avLst/>
          </a:prstGeom>
          <a:noFill/>
        </p:spPr>
        <p:txBody>
          <a:bodyPr wrap="square" rtlCol="0">
            <a:spAutoFit/>
          </a:bodyPr>
          <a:lstStyle/>
          <a:p>
            <a:r>
              <a:rPr lang="en-US" sz="1400" b="1" dirty="0" smtClean="0"/>
              <a:t>Cisco MDS-9124, 2 cords</a:t>
            </a:r>
          </a:p>
          <a:p>
            <a:r>
              <a:rPr lang="en-US" sz="1400" dirty="0" smtClean="0"/>
              <a:t>C14 UPS to C13 (Switch)</a:t>
            </a:r>
          </a:p>
          <a:p>
            <a:r>
              <a:rPr lang="en-US" sz="1400" dirty="0" smtClean="0"/>
              <a:t>300W each</a:t>
            </a:r>
          </a:p>
          <a:p>
            <a:r>
              <a:rPr lang="en-US" sz="1400" b="1" dirty="0" smtClean="0"/>
              <a:t>Cisco  ASA-5520, 1 cord</a:t>
            </a:r>
          </a:p>
          <a:p>
            <a:r>
              <a:rPr lang="en-US" sz="1400" dirty="0" smtClean="0"/>
              <a:t>C14 UPS to C13 (ASA)</a:t>
            </a:r>
          </a:p>
          <a:p>
            <a:r>
              <a:rPr lang="en-US" sz="1400" dirty="0" smtClean="0"/>
              <a:t>180W</a:t>
            </a:r>
          </a:p>
          <a:p>
            <a:r>
              <a:rPr lang="en-US" sz="1400" b="1" dirty="0" smtClean="0"/>
              <a:t>Cisco 2811, 1 cord</a:t>
            </a:r>
          </a:p>
          <a:p>
            <a:r>
              <a:rPr lang="en-US" sz="1400" dirty="0" smtClean="0"/>
              <a:t>C14 UPS to C13 (2811)</a:t>
            </a:r>
          </a:p>
          <a:p>
            <a:r>
              <a:rPr lang="en-US" sz="1400" dirty="0" smtClean="0"/>
              <a:t>180W</a:t>
            </a:r>
            <a:endParaRPr lang="en-US" sz="1400" b="1" dirty="0" smtClean="0"/>
          </a:p>
          <a:p>
            <a:r>
              <a:rPr lang="en-US" sz="1400" b="1" dirty="0" smtClean="0"/>
              <a:t>HP A5820, 2 cord</a:t>
            </a:r>
          </a:p>
          <a:p>
            <a:r>
              <a:rPr lang="en-US" sz="1400" dirty="0" smtClean="0"/>
              <a:t>300W each</a:t>
            </a:r>
          </a:p>
          <a:p>
            <a:r>
              <a:rPr lang="en-US" sz="1400" dirty="0" smtClean="0"/>
              <a:t>C14 UPS to C13 (A5820)</a:t>
            </a:r>
          </a:p>
          <a:p>
            <a:r>
              <a:rPr lang="en-US" sz="1400" b="1" dirty="0" smtClean="0"/>
              <a:t>HP A5800, 4 cord</a:t>
            </a:r>
          </a:p>
          <a:p>
            <a:r>
              <a:rPr lang="en-US" sz="1400" dirty="0" smtClean="0"/>
              <a:t>C14 UPS to C13 (A5800)</a:t>
            </a:r>
          </a:p>
          <a:p>
            <a:r>
              <a:rPr lang="en-US" sz="1400" dirty="0" smtClean="0"/>
              <a:t>750W each</a:t>
            </a:r>
          </a:p>
          <a:p>
            <a:r>
              <a:rPr lang="en-US" sz="1400" b="1" dirty="0" smtClean="0"/>
              <a:t>HP MSA 2012fc SAN:  8 x L5-15P to C13</a:t>
            </a:r>
          </a:p>
          <a:p>
            <a:r>
              <a:rPr lang="en-US" sz="1400" dirty="0" smtClean="0"/>
              <a:t>110 VAC 3.6A/394W; 220VAC 1.9/385W</a:t>
            </a:r>
          </a:p>
          <a:p>
            <a:r>
              <a:rPr lang="en-US" sz="1400" dirty="0" smtClean="0"/>
              <a:t>max: 100-240 VAC, 50/60 Hz., 4.5-1.9A; 48-60 VDC 10.4A/8.3A</a:t>
            </a:r>
          </a:p>
          <a:p>
            <a:r>
              <a:rPr lang="en-US" sz="1400" dirty="0" smtClean="0"/>
              <a:t>C14 (UPS) to C13 (SAN power supply)</a:t>
            </a:r>
          </a:p>
          <a:p>
            <a:r>
              <a:rPr lang="en-US" sz="1400" b="1" dirty="0" smtClean="0"/>
              <a:t>7 HP Servers : 14 x 121565-001  </a:t>
            </a:r>
          </a:p>
          <a:p>
            <a:r>
              <a:rPr lang="en-US" sz="1400" dirty="0" smtClean="0"/>
              <a:t>C14 (UPS) to C13 (Server power supply)</a:t>
            </a:r>
          </a:p>
          <a:p>
            <a:endParaRPr lang="en-US" sz="1400" b="1" dirty="0" smtClean="0"/>
          </a:p>
          <a:p>
            <a:r>
              <a:rPr lang="en-US" sz="1400" dirty="0" smtClean="0"/>
              <a:t>32 x C14 x C13 power cables to connect all hardware to new UPS Modules.  This hardware would be placed on second L6-30R / AP9711 power strips to distribute the loads.   The 7 HP Servers will be removed once on the Blade Center.  If we go with the Brocade switches, the MDS-9124 fabric switches will also be removed.   </a:t>
            </a:r>
          </a:p>
          <a:p>
            <a:endParaRPr lang="en-US" sz="1400" dirty="0" smtClean="0"/>
          </a:p>
          <a:p>
            <a:r>
              <a:rPr lang="en-US" sz="1400" dirty="0" smtClean="0"/>
              <a:t>Once the 7 servers and two MDS-9124 are removed, 16 power cables removed along with 19 network cables, 8 fiber optic cables.   The overall load will not cause issues on the UPS.   It will temporarily reduce the battery uptime till components are moved to the C7000.    16 of the power cables are temporary for the transition to the C7000.   </a:t>
            </a:r>
          </a:p>
          <a:p>
            <a:endParaRPr lang="en-US" sz="1400" dirty="0" smtClean="0"/>
          </a:p>
          <a:p>
            <a:endParaRPr lang="en-US" sz="1400" dirty="0" smtClean="0"/>
          </a:p>
          <a:p>
            <a:endParaRPr lang="en-US" sz="1400" dirty="0" smtClean="0"/>
          </a:p>
          <a:p>
            <a:endParaRPr lang="en-US" sz="1400" dirty="0" smtClean="0"/>
          </a:p>
          <a:p>
            <a:endParaRPr lang="en-US" sz="1400" dirty="0"/>
          </a:p>
        </p:txBody>
      </p:sp>
    </p:spTree>
  </p:cSld>
  <p:clrMapOvr>
    <a:masterClrMapping/>
  </p:clrMapOvr>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F8A41F9-5DEA-4ED6-9A0C-04B12AC1619E}" type="slidenum">
              <a:rPr lang="en-US" smtClean="0"/>
              <a:pPr/>
              <a:t>123</a:t>
            </a:fld>
            <a:endParaRPr lang="en-US" dirty="0"/>
          </a:p>
        </p:txBody>
      </p:sp>
      <p:sp>
        <p:nvSpPr>
          <p:cNvPr id="3" name="TextBox 2"/>
          <p:cNvSpPr txBox="1"/>
          <p:nvPr/>
        </p:nvSpPr>
        <p:spPr>
          <a:xfrm>
            <a:off x="457200" y="533400"/>
            <a:ext cx="8229600" cy="4801314"/>
          </a:xfrm>
          <a:prstGeom prst="rect">
            <a:avLst/>
          </a:prstGeom>
          <a:noFill/>
        </p:spPr>
        <p:txBody>
          <a:bodyPr wrap="square" rtlCol="0">
            <a:spAutoFit/>
          </a:bodyPr>
          <a:lstStyle/>
          <a:p>
            <a:r>
              <a:rPr lang="en-US" dirty="0" smtClean="0"/>
              <a:t>APC recommends the C7000 power be dedicated on its own receptacle of the connection plane.   Each power supply active / passive pair will be placed on its own connection plane</a:t>
            </a:r>
          </a:p>
          <a:p>
            <a:endParaRPr lang="en-US" dirty="0" smtClean="0"/>
          </a:p>
          <a:p>
            <a:r>
              <a:rPr lang="en-US" dirty="0" smtClean="0"/>
              <a:t>The other hardware left in the server room</a:t>
            </a:r>
          </a:p>
          <a:p>
            <a:pPr>
              <a:buFont typeface="Arial" pitchFamily="34" charset="0"/>
              <a:buChar char="•"/>
            </a:pPr>
            <a:r>
              <a:rPr lang="en-US" dirty="0" smtClean="0"/>
              <a:t>Cisco 2811 router</a:t>
            </a:r>
          </a:p>
          <a:p>
            <a:pPr>
              <a:buFont typeface="Arial" pitchFamily="34" charset="0"/>
              <a:buChar char="•"/>
            </a:pPr>
            <a:r>
              <a:rPr lang="en-US" dirty="0" smtClean="0"/>
              <a:t>Cisco ASA-5520 firewall</a:t>
            </a:r>
            <a:br>
              <a:rPr lang="en-US" dirty="0" smtClean="0"/>
            </a:br>
            <a:r>
              <a:rPr lang="en-US" dirty="0" smtClean="0"/>
              <a:t>A5820 core switch</a:t>
            </a:r>
          </a:p>
          <a:p>
            <a:pPr>
              <a:buFont typeface="Arial" pitchFamily="34" charset="0"/>
              <a:buChar char="•"/>
            </a:pPr>
            <a:r>
              <a:rPr lang="en-US" dirty="0" smtClean="0"/>
              <a:t>A5800-48G edge switch</a:t>
            </a:r>
          </a:p>
          <a:p>
            <a:endParaRPr lang="en-US" dirty="0" smtClean="0"/>
          </a:p>
          <a:p>
            <a:r>
              <a:rPr lang="en-US" dirty="0" smtClean="0"/>
              <a:t>L14-30R: Phone system</a:t>
            </a:r>
          </a:p>
          <a:p>
            <a:endParaRPr lang="en-US" dirty="0" smtClean="0"/>
          </a:p>
          <a:p>
            <a:pPr>
              <a:buFont typeface="Arial" pitchFamily="34" charset="0"/>
              <a:buChar char="•"/>
            </a:pPr>
            <a:r>
              <a:rPr lang="en-US" dirty="0" smtClean="0"/>
              <a:t>Output of the power plane to 3</a:t>
            </a:r>
            <a:r>
              <a:rPr lang="en-US" baseline="30000" dirty="0" smtClean="0"/>
              <a:t>rd</a:t>
            </a:r>
            <a:r>
              <a:rPr lang="en-US" dirty="0" smtClean="0"/>
              <a:t> floor</a:t>
            </a:r>
          </a:p>
          <a:p>
            <a:pPr lvl="1">
              <a:buFont typeface="Arial" pitchFamily="34" charset="0"/>
              <a:buChar char="•"/>
            </a:pPr>
            <a:r>
              <a:rPr lang="en-US" dirty="0" smtClean="0"/>
              <a:t> panel for the 3</a:t>
            </a:r>
            <a:r>
              <a:rPr lang="en-US" baseline="30000" dirty="0" smtClean="0"/>
              <a:t>rd</a:t>
            </a:r>
            <a:r>
              <a:rPr lang="en-US" dirty="0" smtClean="0"/>
              <a:t> floor switch </a:t>
            </a:r>
          </a:p>
          <a:p>
            <a:pPr lvl="1">
              <a:buFont typeface="Arial" pitchFamily="34" charset="0"/>
              <a:buChar char="•"/>
            </a:pPr>
            <a:r>
              <a:rPr lang="en-US" dirty="0" smtClean="0"/>
              <a:t>MPC-5000 copier (future project with generator)</a:t>
            </a:r>
          </a:p>
          <a:p>
            <a:pPr lvl="1">
              <a:buFont typeface="Arial" pitchFamily="34" charset="0"/>
              <a:buChar char="•"/>
            </a:pPr>
            <a:endParaRPr lang="en-US" dirty="0" smtClean="0"/>
          </a:p>
          <a:p>
            <a:endParaRPr lang="en-US" dirty="0"/>
          </a:p>
        </p:txBody>
      </p:sp>
    </p:spTree>
  </p:cSld>
  <p:clrMapOvr>
    <a:masterClrMapping/>
  </p:clrMapOvr>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F8A41F9-5DEA-4ED6-9A0C-04B12AC1619E}" type="slidenum">
              <a:rPr lang="en-US" smtClean="0"/>
              <a:pPr/>
              <a:t>124</a:t>
            </a:fld>
            <a:endParaRPr lang="en-US" dirty="0"/>
          </a:p>
        </p:txBody>
      </p:sp>
      <p:sp>
        <p:nvSpPr>
          <p:cNvPr id="3" name="TextBox 2"/>
          <p:cNvSpPr txBox="1"/>
          <p:nvPr/>
        </p:nvSpPr>
        <p:spPr>
          <a:xfrm>
            <a:off x="838200" y="914400"/>
            <a:ext cx="8001000" cy="2585323"/>
          </a:xfrm>
          <a:prstGeom prst="rect">
            <a:avLst/>
          </a:prstGeom>
          <a:noFill/>
        </p:spPr>
        <p:txBody>
          <a:bodyPr wrap="square" rtlCol="0">
            <a:spAutoFit/>
          </a:bodyPr>
          <a:lstStyle/>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a:p>
        </p:txBody>
      </p:sp>
      <p:graphicFrame>
        <p:nvGraphicFramePr>
          <p:cNvPr id="146434" name="Object 2"/>
          <p:cNvGraphicFramePr>
            <a:graphicFrameLocks noChangeAspect="1"/>
          </p:cNvGraphicFramePr>
          <p:nvPr/>
        </p:nvGraphicFramePr>
        <p:xfrm>
          <a:off x="1933575" y="3276600"/>
          <a:ext cx="5276850" cy="304800"/>
        </p:xfrm>
        <a:graphic>
          <a:graphicData uri="http://schemas.openxmlformats.org/presentationml/2006/ole">
            <p:oleObj spid="_x0000_s146434" name="Worksheet" r:id="rId3" imgW="5276816" imgH="304766" progId="Excel.Sheet.8">
              <p:link updateAutomatic="1"/>
            </p:oleObj>
          </a:graphicData>
        </a:graphic>
      </p:graphicFrame>
    </p:spTree>
  </p:cSld>
  <p:clrMapOvr>
    <a:masterClrMapping/>
  </p:clrMapOvr>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F8A41F9-5DEA-4ED6-9A0C-04B12AC1619E}" type="slidenum">
              <a:rPr lang="en-US" smtClean="0"/>
              <a:pPr/>
              <a:t>125</a:t>
            </a:fld>
            <a:endParaRPr lang="en-US" dirty="0"/>
          </a:p>
        </p:txBody>
      </p:sp>
      <p:sp>
        <p:nvSpPr>
          <p:cNvPr id="3" name="TextBox 2"/>
          <p:cNvSpPr txBox="1"/>
          <p:nvPr/>
        </p:nvSpPr>
        <p:spPr>
          <a:xfrm>
            <a:off x="0" y="228600"/>
            <a:ext cx="8915400" cy="6247864"/>
          </a:xfrm>
          <a:prstGeom prst="rect">
            <a:avLst/>
          </a:prstGeom>
          <a:noFill/>
        </p:spPr>
        <p:txBody>
          <a:bodyPr wrap="square" rtlCol="0">
            <a:spAutoFit/>
          </a:bodyPr>
          <a:lstStyle/>
          <a:p>
            <a:pPr marL="342900" indent="-342900"/>
            <a:r>
              <a:rPr lang="en-US" sz="1600" dirty="0" smtClean="0"/>
              <a:t>Network infrastructure</a:t>
            </a:r>
          </a:p>
          <a:p>
            <a:pPr marL="342900" indent="-342900">
              <a:buFont typeface="+mj-lt"/>
              <a:buAutoNum type="arabicPeriod"/>
            </a:pPr>
            <a:r>
              <a:rPr lang="en-US" sz="1600" dirty="0" smtClean="0"/>
              <a:t>Install new switches</a:t>
            </a:r>
          </a:p>
          <a:p>
            <a:pPr marL="342900" indent="-342900">
              <a:buFont typeface="+mj-lt"/>
              <a:buAutoNum type="arabicPeriod"/>
            </a:pPr>
            <a:r>
              <a:rPr lang="en-US" sz="1600" dirty="0" smtClean="0"/>
              <a:t>fiber connections 2</a:t>
            </a:r>
            <a:r>
              <a:rPr lang="en-US" sz="1600" baseline="30000" dirty="0" smtClean="0"/>
              <a:t>nd</a:t>
            </a:r>
            <a:r>
              <a:rPr lang="en-US" sz="1600" dirty="0" smtClean="0"/>
              <a:t> to 3</a:t>
            </a:r>
            <a:r>
              <a:rPr lang="en-US" sz="1600" baseline="30000" dirty="0" smtClean="0"/>
              <a:t>rd</a:t>
            </a:r>
            <a:r>
              <a:rPr lang="en-US" sz="1600" dirty="0" smtClean="0"/>
              <a:t> floor</a:t>
            </a:r>
          </a:p>
          <a:p>
            <a:pPr marL="342900" indent="-342900">
              <a:buFont typeface="+mj-lt"/>
              <a:buAutoNum type="arabicPeriod"/>
            </a:pPr>
            <a:r>
              <a:rPr lang="en-US" sz="1600" dirty="0" smtClean="0"/>
              <a:t>setup layer 3 routing for all subnets</a:t>
            </a:r>
          </a:p>
          <a:p>
            <a:pPr marL="342900" indent="-342900">
              <a:buFont typeface="+mj-lt"/>
              <a:buAutoNum type="arabicPeriod"/>
            </a:pPr>
            <a:r>
              <a:rPr lang="en-US" sz="1600" dirty="0" smtClean="0"/>
              <a:t>Move servers off current three switches into A5820 </a:t>
            </a:r>
          </a:p>
          <a:p>
            <a:pPr marL="800100" lvl="1" indent="-342900">
              <a:buFont typeface="+mj-lt"/>
              <a:buAutoNum type="arabicPeriod"/>
            </a:pPr>
            <a:r>
              <a:rPr lang="en-US" sz="1600" dirty="0" smtClean="0"/>
              <a:t>Routing will be done through switch instead of through ASA-5520</a:t>
            </a:r>
          </a:p>
          <a:p>
            <a:pPr marL="342900" indent="-342900">
              <a:buFont typeface="+mj-lt"/>
              <a:buAutoNum type="arabicPeriod"/>
            </a:pPr>
            <a:r>
              <a:rPr lang="en-US" sz="1600" dirty="0" smtClean="0"/>
              <a:t>Connect A5800-48G switch to A5820 for users and printers</a:t>
            </a:r>
          </a:p>
          <a:p>
            <a:pPr marL="342900" indent="-342900">
              <a:buFont typeface="+mj-lt"/>
              <a:buAutoNum type="arabicPeriod"/>
            </a:pPr>
            <a:endParaRPr lang="en-US" sz="1600" dirty="0" smtClean="0"/>
          </a:p>
          <a:p>
            <a:pPr marL="342900" indent="-342900"/>
            <a:r>
              <a:rPr lang="en-US" sz="1600" dirty="0" smtClean="0"/>
              <a:t>The 5820 has 24 x 10 Gbps SFP+ ports.  </a:t>
            </a:r>
          </a:p>
          <a:p>
            <a:pPr marL="800100" lvl="1" indent="-342900">
              <a:buFont typeface="Arial" pitchFamily="34" charset="0"/>
              <a:buChar char="•"/>
            </a:pPr>
            <a:r>
              <a:rPr lang="en-US" sz="1600" dirty="0" smtClean="0"/>
              <a:t>4-8 for C7000 for 80 Gbps</a:t>
            </a:r>
          </a:p>
          <a:p>
            <a:pPr marL="800100" lvl="1" indent="-342900">
              <a:buFont typeface="Arial" pitchFamily="34" charset="0"/>
              <a:buChar char="•"/>
            </a:pPr>
            <a:r>
              <a:rPr lang="en-US" sz="1600" dirty="0" smtClean="0"/>
              <a:t>4-8 for 3</a:t>
            </a:r>
            <a:r>
              <a:rPr lang="en-US" sz="1600" baseline="30000" dirty="0" smtClean="0"/>
              <a:t>rd</a:t>
            </a:r>
            <a:r>
              <a:rPr lang="en-US" sz="1600" dirty="0" smtClean="0"/>
              <a:t> floor users</a:t>
            </a:r>
          </a:p>
          <a:p>
            <a:pPr marL="800100" lvl="1" indent="-342900">
              <a:buFont typeface="Arial" pitchFamily="34" charset="0"/>
              <a:buChar char="•"/>
            </a:pPr>
            <a:r>
              <a:rPr lang="en-US" sz="1600" dirty="0" smtClean="0"/>
              <a:t>4-8 for 2</a:t>
            </a:r>
            <a:r>
              <a:rPr lang="en-US" sz="1600" baseline="30000" dirty="0" smtClean="0"/>
              <a:t>nd</a:t>
            </a:r>
            <a:r>
              <a:rPr lang="en-US" sz="1600" dirty="0" smtClean="0"/>
              <a:t> floor users</a:t>
            </a:r>
          </a:p>
          <a:p>
            <a:pPr marL="1257300" lvl="2" indent="-342900">
              <a:buFont typeface="Arial" pitchFamily="34" charset="0"/>
              <a:buChar char="•"/>
            </a:pPr>
            <a:r>
              <a:rPr lang="en-US" sz="1600" dirty="0" smtClean="0"/>
              <a:t>Depends on how many blades and transceivers are purchased</a:t>
            </a:r>
          </a:p>
          <a:p>
            <a:pPr marL="1257300" lvl="2" indent="-342900">
              <a:buFont typeface="Arial" pitchFamily="34" charset="0"/>
              <a:buChar char="•"/>
            </a:pPr>
            <a:endParaRPr lang="en-US" sz="1600" dirty="0" smtClean="0"/>
          </a:p>
          <a:p>
            <a:pPr marL="342900" indent="-342900">
              <a:buFont typeface="Arial" pitchFamily="34" charset="0"/>
              <a:buChar char="•"/>
            </a:pPr>
            <a:r>
              <a:rPr lang="en-US" sz="1600" dirty="0" smtClean="0"/>
              <a:t>All users and printers will be 1 Gbps</a:t>
            </a:r>
          </a:p>
          <a:p>
            <a:pPr marL="342900" indent="-342900">
              <a:buFont typeface="Arial" pitchFamily="34" charset="0"/>
              <a:buChar char="•"/>
            </a:pPr>
            <a:r>
              <a:rPr lang="en-US" sz="1600" dirty="0" smtClean="0"/>
              <a:t>C7000 Flex-10 will be direct connected to A5820 for 8 Gbps</a:t>
            </a:r>
          </a:p>
          <a:p>
            <a:pPr marL="800100" lvl="1" indent="-342900">
              <a:buFont typeface="Arial" pitchFamily="34" charset="0"/>
              <a:buChar char="•"/>
            </a:pPr>
            <a:r>
              <a:rPr lang="en-US" sz="1600" dirty="0" smtClean="0"/>
              <a:t>4 blades on one Flex-10, 40 Gbps</a:t>
            </a:r>
          </a:p>
          <a:p>
            <a:pPr marL="1257300" lvl="2" indent="-342900">
              <a:buFont typeface="Arial" pitchFamily="34" charset="0"/>
              <a:buChar char="•"/>
            </a:pPr>
            <a:r>
              <a:rPr lang="en-US" sz="1600" dirty="0" smtClean="0"/>
              <a:t>4 connection trunk for 40 Gbps</a:t>
            </a:r>
          </a:p>
          <a:p>
            <a:pPr marL="800100" lvl="1" indent="-342900">
              <a:buFont typeface="Arial" pitchFamily="34" charset="0"/>
              <a:buChar char="•"/>
            </a:pPr>
            <a:r>
              <a:rPr lang="en-US" sz="1600" dirty="0" smtClean="0"/>
              <a:t>4 blades with two Flex-10, 80 Gbps</a:t>
            </a:r>
          </a:p>
          <a:p>
            <a:pPr marL="1257300" lvl="2" indent="-342900">
              <a:buFont typeface="Arial" pitchFamily="34" charset="0"/>
              <a:buChar char="•"/>
            </a:pPr>
            <a:r>
              <a:rPr lang="en-US" sz="1600" dirty="0" smtClean="0"/>
              <a:t>8 connection trunks for 80 Gbps</a:t>
            </a:r>
          </a:p>
          <a:p>
            <a:pPr marL="1257300" lvl="2" indent="-342900">
              <a:buFont typeface="Arial" pitchFamily="34" charset="0"/>
              <a:buChar char="•"/>
            </a:pPr>
            <a:endParaRPr lang="en-US" sz="1600" dirty="0" smtClean="0"/>
          </a:p>
          <a:p>
            <a:pPr marL="342900" indent="-342900"/>
            <a:r>
              <a:rPr lang="en-US" sz="1600" dirty="0" smtClean="0"/>
              <a:t>The A5820 is required as a distribution switch for 10 Gbps Flex-10 connections of the C7000. Direct Access Connection cables make 10 Gbps inexpensive enough to accomplish </a:t>
            </a:r>
          </a:p>
          <a:p>
            <a:pPr marL="800100" lvl="1" indent="-342900">
              <a:buFont typeface="Arial" pitchFamily="34" charset="0"/>
              <a:buChar char="•"/>
            </a:pPr>
            <a:endParaRPr lang="en-US" sz="1600" dirty="0" smtClean="0"/>
          </a:p>
          <a:p>
            <a:endParaRPr lang="en-US" sz="1600" dirty="0"/>
          </a:p>
        </p:txBody>
      </p:sp>
    </p:spTree>
  </p:cSld>
  <p:clrMapOvr>
    <a:masterClrMapping/>
  </p:clrMapOvr>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F8A41F9-5DEA-4ED6-9A0C-04B12AC1619E}" type="slidenum">
              <a:rPr lang="en-US" smtClean="0"/>
              <a:pPr/>
              <a:t>126</a:t>
            </a:fld>
            <a:endParaRPr lang="en-US" dirty="0"/>
          </a:p>
        </p:txBody>
      </p:sp>
      <p:sp>
        <p:nvSpPr>
          <p:cNvPr id="5" name="TextBox 4"/>
          <p:cNvSpPr txBox="1"/>
          <p:nvPr/>
        </p:nvSpPr>
        <p:spPr>
          <a:xfrm>
            <a:off x="914400" y="228600"/>
            <a:ext cx="6934200" cy="646331"/>
          </a:xfrm>
          <a:prstGeom prst="rect">
            <a:avLst/>
          </a:prstGeom>
          <a:noFill/>
        </p:spPr>
        <p:txBody>
          <a:bodyPr wrap="square" rtlCol="0">
            <a:spAutoFit/>
          </a:bodyPr>
          <a:lstStyle/>
          <a:p>
            <a:r>
              <a:rPr lang="en-US" dirty="0" smtClean="0"/>
              <a:t>CTS wiring for fiber switch to switch 2</a:t>
            </a:r>
            <a:r>
              <a:rPr lang="en-US" baseline="30000" dirty="0" smtClean="0"/>
              <a:t>nd</a:t>
            </a:r>
            <a:r>
              <a:rPr lang="en-US" dirty="0" smtClean="0"/>
              <a:t> to 3</a:t>
            </a:r>
            <a:r>
              <a:rPr lang="en-US" baseline="30000" dirty="0" smtClean="0"/>
              <a:t>rd</a:t>
            </a:r>
            <a:r>
              <a:rPr lang="en-US" dirty="0" smtClean="0"/>
              <a:t> floor, 1 Gbps to users and printers.</a:t>
            </a:r>
            <a:endParaRPr lang="en-US" dirty="0"/>
          </a:p>
        </p:txBody>
      </p:sp>
      <p:graphicFrame>
        <p:nvGraphicFramePr>
          <p:cNvPr id="141317" name="Object 5"/>
          <p:cNvGraphicFramePr>
            <a:graphicFrameLocks noChangeAspect="1"/>
          </p:cNvGraphicFramePr>
          <p:nvPr/>
        </p:nvGraphicFramePr>
        <p:xfrm>
          <a:off x="533400" y="990600"/>
          <a:ext cx="8229600" cy="5029200"/>
        </p:xfrm>
        <a:graphic>
          <a:graphicData uri="http://schemas.openxmlformats.org/presentationml/2006/ole">
            <p:oleObj spid="_x0000_s141317" name="Worksheet" r:id="rId3" imgW="5686543" imgH="3886310" progId="Excel.Sheet.8">
              <p:link updateAutomatic="1"/>
            </p:oleObj>
          </a:graphicData>
        </a:graphic>
      </p:graphicFrame>
    </p:spTree>
  </p:cSld>
  <p:clrMapOvr>
    <a:masterClrMapping/>
  </p:clrMapOvr>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F8A41F9-5DEA-4ED6-9A0C-04B12AC1619E}" type="slidenum">
              <a:rPr lang="en-US" smtClean="0"/>
              <a:pPr/>
              <a:t>127</a:t>
            </a:fld>
            <a:endParaRPr lang="en-US" dirty="0"/>
          </a:p>
        </p:txBody>
      </p:sp>
      <p:sp>
        <p:nvSpPr>
          <p:cNvPr id="4" name="TextBox 3"/>
          <p:cNvSpPr txBox="1"/>
          <p:nvPr/>
        </p:nvSpPr>
        <p:spPr>
          <a:xfrm>
            <a:off x="304800" y="381000"/>
            <a:ext cx="8610600" cy="4832092"/>
          </a:xfrm>
          <a:prstGeom prst="rect">
            <a:avLst/>
          </a:prstGeom>
          <a:noFill/>
        </p:spPr>
        <p:txBody>
          <a:bodyPr wrap="square" rtlCol="0">
            <a:spAutoFit/>
          </a:bodyPr>
          <a:lstStyle/>
          <a:p>
            <a:r>
              <a:rPr lang="en-US" sz="1400" dirty="0" smtClean="0"/>
              <a:t>CTS will install two 12 strand fiber bundles from 2</a:t>
            </a:r>
            <a:r>
              <a:rPr lang="en-US" sz="1400" baseline="30000" dirty="0" smtClean="0"/>
              <a:t>nd</a:t>
            </a:r>
            <a:r>
              <a:rPr lang="en-US" sz="1400" dirty="0" smtClean="0"/>
              <a:t> to 3</a:t>
            </a:r>
            <a:r>
              <a:rPr lang="en-US" sz="1400" baseline="30000" dirty="0" smtClean="0"/>
              <a:t>rd</a:t>
            </a:r>
            <a:r>
              <a:rPr lang="en-US" sz="1400" dirty="0" smtClean="0"/>
              <a:t> floor.  Each bundle will be 6 x 10 Gbps fiber connections.   The two bundles will be for redundancy in case one fiber gets damaged.   To protect this CTS will install armored fiber.   </a:t>
            </a:r>
          </a:p>
          <a:p>
            <a:endParaRPr lang="en-US" sz="1400" dirty="0" smtClean="0"/>
          </a:p>
          <a:p>
            <a:r>
              <a:rPr lang="en-US" sz="1400" dirty="0" smtClean="0"/>
              <a:t>The 10 Gbps fibers will connect a A5800-48G switch to the A5820 switch in the server room.   We can trunk up to 8 x 10 Gbps connections together for 80 Gbps switch to switch bandwidth.</a:t>
            </a:r>
          </a:p>
          <a:p>
            <a:endParaRPr lang="en-US" sz="1400" dirty="0" smtClean="0"/>
          </a:p>
          <a:p>
            <a:r>
              <a:rPr lang="en-US" sz="1400" dirty="0" smtClean="0"/>
              <a:t>The A5800-48G will also connect all 3</a:t>
            </a:r>
            <a:r>
              <a:rPr lang="en-US" sz="1400" baseline="30000" dirty="0" smtClean="0"/>
              <a:t>rd</a:t>
            </a:r>
            <a:r>
              <a:rPr lang="en-US" sz="1400" dirty="0" smtClean="0"/>
              <a:t> floor printers, users, and wireless access points to the server room.  All connections will be brought to a data rack with the A5800-48G.  </a:t>
            </a:r>
          </a:p>
          <a:p>
            <a:endParaRPr lang="en-US" sz="1400" dirty="0" smtClean="0"/>
          </a:p>
          <a:p>
            <a:r>
              <a:rPr lang="en-US" sz="1400" dirty="0" smtClean="0">
                <a:solidFill>
                  <a:srgbClr val="FF0000"/>
                </a:solidFill>
              </a:rPr>
              <a:t>We can just install a single 12 strand armor fiber to cut costs of the project.  The armored fiber should be protected from any damage, Save about $1200 with only one fiber.  </a:t>
            </a:r>
          </a:p>
          <a:p>
            <a:endParaRPr lang="en-US" sz="1400" dirty="0" smtClean="0">
              <a:solidFill>
                <a:srgbClr val="FF0000"/>
              </a:solidFill>
            </a:endParaRPr>
          </a:p>
          <a:p>
            <a:r>
              <a:rPr lang="en-US" sz="1400" dirty="0" smtClean="0">
                <a:solidFill>
                  <a:srgbClr val="FF0000"/>
                </a:solidFill>
              </a:rPr>
              <a:t>This quote should go down because we over estimated the CAT 6 wiring run lengths.   We estimated each of the user runs at 100 foot each.   Many of them will be under 75 foot.   CTS only bills for actual CAT 6 runs.  Patch cord lengths have not been determined till we install the panduit and jacks at each workstation.  </a:t>
            </a:r>
          </a:p>
          <a:p>
            <a:endParaRPr lang="en-US" sz="1400" dirty="0" smtClean="0">
              <a:solidFill>
                <a:srgbClr val="FF0000"/>
              </a:solidFill>
            </a:endParaRPr>
          </a:p>
          <a:p>
            <a:r>
              <a:rPr lang="en-US" sz="1400" dirty="0" smtClean="0">
                <a:solidFill>
                  <a:srgbClr val="FF0000"/>
                </a:solidFill>
              </a:rPr>
              <a:t>The 64 hours labor was estimated for 2 men for 4 days.  This could be completed sooner.  We would only be billed for actual time.</a:t>
            </a:r>
          </a:p>
          <a:p>
            <a:endParaRPr lang="en-US" sz="1400" dirty="0" smtClean="0">
              <a:solidFill>
                <a:srgbClr val="FF0000"/>
              </a:solidFill>
            </a:endParaRPr>
          </a:p>
          <a:p>
            <a:r>
              <a:rPr lang="en-US" sz="1400" dirty="0" smtClean="0">
                <a:solidFill>
                  <a:schemeClr val="tx1">
                    <a:lumMod val="95000"/>
                    <a:lumOff val="5000"/>
                  </a:schemeClr>
                </a:solidFill>
              </a:rPr>
              <a:t>Two armored fiber bundles gives us fault tolerance and greater available bandwidth from 3</a:t>
            </a:r>
            <a:r>
              <a:rPr lang="en-US" sz="1400" baseline="30000" dirty="0" smtClean="0">
                <a:solidFill>
                  <a:schemeClr val="tx1">
                    <a:lumMod val="95000"/>
                    <a:lumOff val="5000"/>
                  </a:schemeClr>
                </a:solidFill>
              </a:rPr>
              <a:t>rd</a:t>
            </a:r>
            <a:r>
              <a:rPr lang="en-US" sz="1400" dirty="0" smtClean="0">
                <a:solidFill>
                  <a:schemeClr val="tx1">
                    <a:lumMod val="95000"/>
                    <a:lumOff val="5000"/>
                  </a:schemeClr>
                </a:solidFill>
              </a:rPr>
              <a:t> floor to 2</a:t>
            </a:r>
            <a:r>
              <a:rPr lang="en-US" sz="1400" baseline="30000" dirty="0" smtClean="0">
                <a:solidFill>
                  <a:schemeClr val="tx1">
                    <a:lumMod val="95000"/>
                    <a:lumOff val="5000"/>
                  </a:schemeClr>
                </a:solidFill>
              </a:rPr>
              <a:t>nd</a:t>
            </a:r>
            <a:r>
              <a:rPr lang="en-US" sz="1400" dirty="0" smtClean="0">
                <a:solidFill>
                  <a:schemeClr val="tx1">
                    <a:lumMod val="95000"/>
                    <a:lumOff val="5000"/>
                  </a:schemeClr>
                </a:solidFill>
              </a:rPr>
              <a:t> floor.    In the future, if we want a mesh design on the switches, the second bundle will be used.  </a:t>
            </a:r>
            <a:endParaRPr lang="en-US" sz="1400" dirty="0">
              <a:solidFill>
                <a:schemeClr val="tx1">
                  <a:lumMod val="95000"/>
                  <a:lumOff val="5000"/>
                </a:schemeClr>
              </a:solidFill>
            </a:endParaRPr>
          </a:p>
        </p:txBody>
      </p:sp>
    </p:spTree>
  </p:cSld>
  <p:clrMapOvr>
    <a:masterClrMapping/>
  </p:clrMapOvr>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F8A41F9-5DEA-4ED6-9A0C-04B12AC1619E}" type="slidenum">
              <a:rPr lang="en-US" smtClean="0"/>
              <a:pPr/>
              <a:t>128</a:t>
            </a:fld>
            <a:endParaRPr lang="en-US" dirty="0"/>
          </a:p>
        </p:txBody>
      </p:sp>
      <p:sp>
        <p:nvSpPr>
          <p:cNvPr id="3" name="TextBox 2"/>
          <p:cNvSpPr txBox="1"/>
          <p:nvPr/>
        </p:nvSpPr>
        <p:spPr>
          <a:xfrm>
            <a:off x="457200" y="838200"/>
            <a:ext cx="8382000" cy="2585323"/>
          </a:xfrm>
          <a:prstGeom prst="rect">
            <a:avLst/>
          </a:prstGeom>
          <a:noFill/>
        </p:spPr>
        <p:txBody>
          <a:bodyPr wrap="square" rtlCol="0">
            <a:spAutoFit/>
          </a:bodyPr>
          <a:lstStyle/>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p:txBody>
      </p:sp>
      <p:graphicFrame>
        <p:nvGraphicFramePr>
          <p:cNvPr id="147458" name="Object 2"/>
          <p:cNvGraphicFramePr>
            <a:graphicFrameLocks noChangeAspect="1"/>
          </p:cNvGraphicFramePr>
          <p:nvPr/>
        </p:nvGraphicFramePr>
        <p:xfrm>
          <a:off x="1933575" y="3276600"/>
          <a:ext cx="5276850" cy="304800"/>
        </p:xfrm>
        <a:graphic>
          <a:graphicData uri="http://schemas.openxmlformats.org/presentationml/2006/ole">
            <p:oleObj spid="_x0000_s147458" name="Worksheet" r:id="rId3" imgW="5276816" imgH="304766" progId="Excel.Sheet.8">
              <p:link updateAutomatic="1"/>
            </p:oleObj>
          </a:graphicData>
        </a:graphic>
      </p:graphicFrame>
    </p:spTree>
  </p:cSld>
  <p:clrMapOvr>
    <a:masterClrMapping/>
  </p:clrMapOvr>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F8A41F9-5DEA-4ED6-9A0C-04B12AC1619E}" type="slidenum">
              <a:rPr lang="en-US" smtClean="0"/>
              <a:pPr/>
              <a:t>129</a:t>
            </a:fld>
            <a:endParaRPr lang="en-US" dirty="0"/>
          </a:p>
        </p:txBody>
      </p:sp>
      <p:graphicFrame>
        <p:nvGraphicFramePr>
          <p:cNvPr id="142339" name="Object 3"/>
          <p:cNvGraphicFramePr>
            <a:graphicFrameLocks noChangeAspect="1"/>
          </p:cNvGraphicFramePr>
          <p:nvPr/>
        </p:nvGraphicFramePr>
        <p:xfrm>
          <a:off x="228600" y="609600"/>
          <a:ext cx="8610600" cy="5638800"/>
        </p:xfrm>
        <a:graphic>
          <a:graphicData uri="http://schemas.openxmlformats.org/presentationml/2006/ole">
            <p:oleObj spid="_x0000_s142339" name="Worksheet" r:id="rId3" imgW="6591233" imgH="3057659" progId="Excel.Sheet.8">
              <p:link updateAutomatic="1"/>
            </p:oleObj>
          </a:graphicData>
        </a:graphic>
      </p:graphicFrame>
    </p:spTree>
  </p:cSld>
  <p:clrMapOvr>
    <a:masterClrMapping/>
  </p:clrMapOvr>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F8A41F9-5DEA-4ED6-9A0C-04B12AC1619E}" type="slidenum">
              <a:rPr lang="en-US" smtClean="0"/>
              <a:pPr/>
              <a:t>130</a:t>
            </a:fld>
            <a:endParaRPr lang="en-US" dirty="0"/>
          </a:p>
        </p:txBody>
      </p:sp>
      <p:sp>
        <p:nvSpPr>
          <p:cNvPr id="4" name="TextBox 3"/>
          <p:cNvSpPr txBox="1"/>
          <p:nvPr/>
        </p:nvSpPr>
        <p:spPr>
          <a:xfrm>
            <a:off x="152400" y="609600"/>
            <a:ext cx="8686800" cy="6247864"/>
          </a:xfrm>
          <a:prstGeom prst="rect">
            <a:avLst/>
          </a:prstGeom>
          <a:noFill/>
        </p:spPr>
        <p:txBody>
          <a:bodyPr wrap="square" rtlCol="0">
            <a:spAutoFit/>
          </a:bodyPr>
          <a:lstStyle/>
          <a:p>
            <a:r>
              <a:rPr lang="en-US" sz="1600" dirty="0" smtClean="0"/>
              <a:t>The A5800 series switches are new for HP.   The cost is significant at approx. $91,000 with $23,000 on 5 year Carepaqs.</a:t>
            </a:r>
          </a:p>
          <a:p>
            <a:endParaRPr lang="en-US" sz="1600" dirty="0" smtClean="0"/>
          </a:p>
          <a:p>
            <a:r>
              <a:rPr lang="en-US" sz="1600" dirty="0" smtClean="0"/>
              <a:t>Reasons for choosing these switches</a:t>
            </a:r>
          </a:p>
          <a:p>
            <a:pPr marL="800100" lvl="1" indent="-342900">
              <a:buFont typeface="Arial" pitchFamily="34" charset="0"/>
              <a:buChar char="•"/>
            </a:pPr>
            <a:r>
              <a:rPr lang="en-US" sz="1600" dirty="0" smtClean="0"/>
              <a:t>These switches work like the blade center in virtual environment.  The three switches would be seen in management at one virtual switch.</a:t>
            </a:r>
          </a:p>
          <a:p>
            <a:pPr marL="800100" lvl="1" indent="-342900">
              <a:buFont typeface="Arial" pitchFamily="34" charset="0"/>
              <a:buChar char="•"/>
            </a:pPr>
            <a:r>
              <a:rPr lang="en-US" sz="1600" dirty="0" smtClean="0"/>
              <a:t>IRF and distributed routing protocols allow active to active redundant paths between C7000 blade center and A5820 switch along with between all A5800 switches</a:t>
            </a:r>
          </a:p>
          <a:p>
            <a:pPr marL="800100" lvl="1" indent="-342900">
              <a:buFont typeface="Arial" pitchFamily="34" charset="0"/>
              <a:buChar char="•"/>
            </a:pPr>
            <a:r>
              <a:rPr lang="en-US" sz="1600" dirty="0" smtClean="0"/>
              <a:t>All of the 10 Gbps ports run at 10 Gbps.  On the 5400zl series you were limited by 2 x 10 Gbps or 4 x 8 Gbps on a module.  The A5800 has enough backplane performance for 10 Gbps on all ports</a:t>
            </a:r>
          </a:p>
          <a:p>
            <a:pPr marL="800100" lvl="1" indent="-342900">
              <a:buFont typeface="Arial" pitchFamily="34" charset="0"/>
              <a:buChar char="•"/>
            </a:pPr>
            <a:r>
              <a:rPr lang="en-US" sz="1600" dirty="0" smtClean="0"/>
              <a:t>5 year Carepaq on all these switches.   The initial cost is $23,000 for 5 years support on all three switches.  </a:t>
            </a:r>
          </a:p>
          <a:p>
            <a:pPr marL="1257300" lvl="2" indent="-342900">
              <a:buFont typeface="Arial" pitchFamily="34" charset="0"/>
              <a:buChar char="•"/>
            </a:pPr>
            <a:r>
              <a:rPr lang="en-US" sz="1600" dirty="0" smtClean="0"/>
              <a:t> $1519 per year per switch average</a:t>
            </a:r>
          </a:p>
          <a:p>
            <a:pPr marL="1257300" lvl="2" indent="-342900">
              <a:buFont typeface="Arial" pitchFamily="34" charset="0"/>
              <a:buChar char="•"/>
            </a:pPr>
            <a:r>
              <a:rPr lang="en-US" sz="1600" dirty="0" smtClean="0"/>
              <a:t>We renew the Carepaq on 6</a:t>
            </a:r>
            <a:r>
              <a:rPr lang="en-US" sz="1600" baseline="30000" dirty="0" smtClean="0"/>
              <a:t>th</a:t>
            </a:r>
            <a:r>
              <a:rPr lang="en-US" sz="1600" dirty="0" smtClean="0"/>
              <a:t> year</a:t>
            </a:r>
          </a:p>
          <a:p>
            <a:pPr marL="1257300" lvl="2" indent="-342900">
              <a:buFont typeface="Arial" pitchFamily="34" charset="0"/>
              <a:buChar char="•"/>
            </a:pPr>
            <a:r>
              <a:rPr lang="en-US" sz="1600" dirty="0" smtClean="0"/>
              <a:t>Lifetime next day replacement on components without Carepaq</a:t>
            </a:r>
          </a:p>
          <a:p>
            <a:pPr marL="800100" lvl="1" indent="-342900">
              <a:buFont typeface="Arial" pitchFamily="34" charset="0"/>
              <a:buChar char="•"/>
            </a:pPr>
            <a:r>
              <a:rPr lang="en-US" sz="1600" dirty="0" smtClean="0"/>
              <a:t>It does QnQ protocol for routing traffic over MetroEthernet to a DR site.</a:t>
            </a:r>
          </a:p>
          <a:p>
            <a:pPr marL="800100" lvl="1" indent="-342900">
              <a:buFont typeface="Arial" pitchFamily="34" charset="0"/>
              <a:buChar char="•"/>
            </a:pPr>
            <a:endParaRPr lang="en-US" sz="1600" dirty="0" smtClean="0"/>
          </a:p>
          <a:p>
            <a:pPr marL="342900" indent="-342900"/>
            <a:r>
              <a:rPr lang="en-US" sz="1600" dirty="0" smtClean="0"/>
              <a:t>HP and I started looking at the  5400zl series.  The A5800 series were bought by HP in the last year.</a:t>
            </a:r>
          </a:p>
          <a:p>
            <a:pPr marL="342900" indent="-342900"/>
            <a:r>
              <a:rPr lang="en-US" sz="1600" dirty="0" smtClean="0"/>
              <a:t>They are an advance in switch technology for HP.   The new IRF and distributive routing protocols give these switches an advantage over the 5400zl.  10 Gbps modules on the 5400zl were only 32 Gbps for 4 ports.   It would slow to 8 Gbps, if maxed out and reduced the temperature to 104F.  The new A5800 do not suffer from speed degradation or temperature issues.  All ports are 10 Gbps.  </a:t>
            </a:r>
          </a:p>
          <a:p>
            <a:pPr marL="800100" lvl="1" indent="-342900"/>
            <a:endParaRPr lang="en-US" sz="1600" dirty="0" smtClean="0"/>
          </a:p>
          <a:p>
            <a:pPr marL="800100" lvl="1" indent="-342900">
              <a:buFont typeface="Arial" pitchFamily="34" charset="0"/>
              <a:buChar char="•"/>
            </a:pPr>
            <a:endParaRPr lang="en-US" sz="1600" dirty="0" smtClean="0"/>
          </a:p>
        </p:txBody>
      </p:sp>
    </p:spTree>
  </p:cSld>
  <p:clrMapOvr>
    <a:masterClrMapping/>
  </p:clrMapOvr>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F8A41F9-5DEA-4ED6-9A0C-04B12AC1619E}" type="slidenum">
              <a:rPr lang="en-US" smtClean="0"/>
              <a:pPr/>
              <a:t>131</a:t>
            </a:fld>
            <a:endParaRPr lang="en-US" dirty="0"/>
          </a:p>
        </p:txBody>
      </p:sp>
      <p:sp>
        <p:nvSpPr>
          <p:cNvPr id="3" name="TextBox 2"/>
          <p:cNvSpPr txBox="1"/>
          <p:nvPr/>
        </p:nvSpPr>
        <p:spPr>
          <a:xfrm>
            <a:off x="228600" y="762000"/>
            <a:ext cx="8458200" cy="5509200"/>
          </a:xfrm>
          <a:prstGeom prst="rect">
            <a:avLst/>
          </a:prstGeom>
          <a:noFill/>
        </p:spPr>
        <p:txBody>
          <a:bodyPr wrap="square" rtlCol="0">
            <a:spAutoFit/>
          </a:bodyPr>
          <a:lstStyle/>
          <a:p>
            <a:r>
              <a:rPr lang="en-US" sz="1600" dirty="0" smtClean="0"/>
              <a:t>Why each switch was chosen?</a:t>
            </a:r>
          </a:p>
          <a:p>
            <a:endParaRPr lang="en-US" sz="1600" dirty="0" smtClean="0"/>
          </a:p>
          <a:p>
            <a:r>
              <a:rPr lang="en-US" sz="1600" dirty="0" smtClean="0"/>
              <a:t>A5820 is the core network switch</a:t>
            </a:r>
          </a:p>
          <a:p>
            <a:pPr lvl="1">
              <a:buFont typeface="Arial" pitchFamily="34" charset="0"/>
              <a:buChar char="•"/>
            </a:pPr>
            <a:r>
              <a:rPr lang="en-US" sz="1600" dirty="0" smtClean="0"/>
              <a:t> 24 x 10 Gbps network ports</a:t>
            </a:r>
          </a:p>
          <a:p>
            <a:pPr lvl="2">
              <a:buFont typeface="Arial" pitchFamily="34" charset="0"/>
              <a:buChar char="•"/>
            </a:pPr>
            <a:r>
              <a:rPr lang="en-US" sz="1600" dirty="0" smtClean="0"/>
              <a:t>It connects C7000 and A5800 switches together</a:t>
            </a:r>
          </a:p>
          <a:p>
            <a:pPr lvl="2">
              <a:buFont typeface="Arial" pitchFamily="34" charset="0"/>
              <a:buChar char="•"/>
            </a:pPr>
            <a:r>
              <a:rPr lang="en-US" sz="1600" dirty="0" smtClean="0"/>
              <a:t>4 x 10 Gbps going to each A5800</a:t>
            </a:r>
          </a:p>
          <a:p>
            <a:pPr lvl="3">
              <a:buFont typeface="Arial" pitchFamily="34" charset="0"/>
              <a:buChar char="•"/>
            </a:pPr>
            <a:r>
              <a:rPr lang="en-US" sz="1600" dirty="0" smtClean="0"/>
              <a:t>40 Gbps 2</a:t>
            </a:r>
            <a:r>
              <a:rPr lang="en-US" sz="1600" baseline="30000" dirty="0" smtClean="0"/>
              <a:t>nd</a:t>
            </a:r>
            <a:r>
              <a:rPr lang="en-US" sz="1600" dirty="0" smtClean="0"/>
              <a:t> to 3</a:t>
            </a:r>
            <a:r>
              <a:rPr lang="en-US" sz="1600" baseline="30000" dirty="0" smtClean="0"/>
              <a:t>rd</a:t>
            </a:r>
            <a:r>
              <a:rPr lang="en-US" sz="1600" dirty="0" smtClean="0"/>
              <a:t> floor and 2</a:t>
            </a:r>
            <a:r>
              <a:rPr lang="en-US" sz="1600" baseline="30000" dirty="0" smtClean="0"/>
              <a:t>nd</a:t>
            </a:r>
            <a:r>
              <a:rPr lang="en-US" sz="1600" dirty="0" smtClean="0"/>
              <a:t> floor users into the C7000</a:t>
            </a:r>
          </a:p>
          <a:p>
            <a:pPr lvl="4">
              <a:buFont typeface="Arial" pitchFamily="34" charset="0"/>
              <a:buChar char="•"/>
            </a:pPr>
            <a:r>
              <a:rPr lang="en-US" sz="1600" dirty="0" smtClean="0"/>
              <a:t>Users and printer will have full bandwidth back to the C7000</a:t>
            </a:r>
          </a:p>
          <a:p>
            <a:pPr lvl="2">
              <a:buFont typeface="Arial" pitchFamily="34" charset="0"/>
              <a:buChar char="•"/>
            </a:pPr>
            <a:r>
              <a:rPr lang="en-US" sz="1600" dirty="0" smtClean="0"/>
              <a:t>16 x 10 Gbps going to the C7000</a:t>
            </a:r>
          </a:p>
          <a:p>
            <a:pPr lvl="3">
              <a:buFont typeface="Arial" pitchFamily="34" charset="0"/>
              <a:buChar char="•"/>
            </a:pPr>
            <a:r>
              <a:rPr lang="en-US" sz="1600" dirty="0" smtClean="0"/>
              <a:t>Each Flex-10 module has 8 x 10 Gbps ports</a:t>
            </a:r>
          </a:p>
          <a:p>
            <a:pPr lvl="3">
              <a:buFont typeface="Arial" pitchFamily="34" charset="0"/>
              <a:buChar char="•"/>
            </a:pPr>
            <a:r>
              <a:rPr lang="en-US" sz="1600" dirty="0" smtClean="0"/>
              <a:t>Each blade can access 2 x 10 Gbps going to 2 x Flex-10 modules</a:t>
            </a:r>
          </a:p>
          <a:p>
            <a:pPr lvl="3">
              <a:buFont typeface="Arial" pitchFamily="34" charset="0"/>
              <a:buChar char="•"/>
            </a:pPr>
            <a:r>
              <a:rPr lang="en-US" sz="1600" dirty="0" smtClean="0"/>
              <a:t>As we add blades, we can add a connect from A5820 to the Flex-10 modules and trunk them.</a:t>
            </a:r>
          </a:p>
          <a:p>
            <a:endParaRPr lang="en-US" sz="1600" dirty="0" smtClean="0"/>
          </a:p>
          <a:p>
            <a:r>
              <a:rPr lang="en-US" sz="1600" dirty="0" smtClean="0"/>
              <a:t>This switch matches the 2 x Flex-10 modules in the C7000 for maximum blade to network performance.  As we upgrade the C7000 we just add a $200 Direct Access Connection cable to each Flex-10 port back to the A5820.   Fiber cables are more expensive than Direct Access Connection cables.  They only work to 7 meters.  Since the hardware in the server room is under 2 meters apart, they will provide a cost savings solution over fiber optic cables.  </a:t>
            </a:r>
          </a:p>
          <a:p>
            <a:endParaRPr lang="en-US" sz="1600" dirty="0" smtClean="0"/>
          </a:p>
          <a:p>
            <a:pPr lvl="4"/>
            <a:r>
              <a:rPr lang="en-US" sz="1600" dirty="0" smtClean="0"/>
              <a:t>	</a:t>
            </a:r>
          </a:p>
          <a:p>
            <a:pPr lvl="4"/>
            <a:r>
              <a:rPr lang="en-US" sz="1600" dirty="0" smtClean="0"/>
              <a:t>		</a:t>
            </a:r>
            <a:endParaRPr lang="en-US" sz="1600" dirty="0"/>
          </a:p>
        </p:txBody>
      </p:sp>
    </p:spTree>
  </p:cSld>
  <p:clrMapOvr>
    <a:masterClrMapping/>
  </p:clrMapOvr>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F8A41F9-5DEA-4ED6-9A0C-04B12AC1619E}" type="slidenum">
              <a:rPr lang="en-US" smtClean="0"/>
              <a:pPr/>
              <a:t>132</a:t>
            </a:fld>
            <a:endParaRPr lang="en-US" dirty="0"/>
          </a:p>
        </p:txBody>
      </p:sp>
      <p:sp>
        <p:nvSpPr>
          <p:cNvPr id="3" name="TextBox 2"/>
          <p:cNvSpPr txBox="1"/>
          <p:nvPr/>
        </p:nvSpPr>
        <p:spPr>
          <a:xfrm>
            <a:off x="381000" y="457200"/>
            <a:ext cx="8382000" cy="5509200"/>
          </a:xfrm>
          <a:prstGeom prst="rect">
            <a:avLst/>
          </a:prstGeom>
          <a:noFill/>
        </p:spPr>
        <p:txBody>
          <a:bodyPr wrap="square" rtlCol="0">
            <a:spAutoFit/>
          </a:bodyPr>
          <a:lstStyle/>
          <a:p>
            <a:r>
              <a:rPr lang="en-US" sz="1600" dirty="0" smtClean="0"/>
              <a:t>A5820</a:t>
            </a:r>
          </a:p>
          <a:p>
            <a:endParaRPr lang="en-US" sz="1600" dirty="0" smtClean="0"/>
          </a:p>
          <a:p>
            <a:r>
              <a:rPr lang="en-US" sz="1600" dirty="0" smtClean="0"/>
              <a:t>The C7000 can hold 4 x Flex-10 modules for 32 ports.  We would add a two more A5820 to the virtual switch environment and cross connect them.   We can have distributed routing between 192 switches.  The mesh configuration could apply.  You could use the four Flex-10s for 16 dual port blades or 8 quad port blades.   </a:t>
            </a:r>
          </a:p>
          <a:p>
            <a:endParaRPr lang="en-US" sz="1600" dirty="0" smtClean="0"/>
          </a:p>
          <a:p>
            <a:r>
              <a:rPr lang="en-US" sz="1600" dirty="0" smtClean="0"/>
              <a:t>If we expand to the first floor of the building, we could place a A5800 and connect it to the A5820 extra two expansion slots.   </a:t>
            </a:r>
          </a:p>
          <a:p>
            <a:endParaRPr lang="en-US" sz="1600" dirty="0" smtClean="0"/>
          </a:p>
          <a:p>
            <a:r>
              <a:rPr lang="en-US" sz="1600" dirty="0" smtClean="0"/>
              <a:t>HP has these switches rated for 10 year life expectancy.   They are releasing 20 Gbps modules within a few months for even higher bandwidth.  The backplane of the switches are 2x the total capacity of the switch.   We could populate it with 100% of the modules and never go beyond its capability</a:t>
            </a:r>
          </a:p>
          <a:p>
            <a:pPr lvl="1">
              <a:buFont typeface="Arial" pitchFamily="34" charset="0"/>
              <a:buChar char="•"/>
            </a:pPr>
            <a:r>
              <a:rPr lang="en-US" sz="1600" dirty="0" smtClean="0"/>
              <a:t>Our current HP 4108gl is 36 Gbps backplane.   We could install 40 x 1 Gbps connections for 40 Gbps, it would be 4 Gbps beyond the backplane capacity and cause latency and reduction in performance.</a:t>
            </a:r>
          </a:p>
          <a:p>
            <a:pPr lvl="1">
              <a:buFont typeface="Arial" pitchFamily="34" charset="0"/>
              <a:buChar char="•"/>
            </a:pPr>
            <a:endParaRPr lang="en-US" sz="1600" dirty="0" smtClean="0"/>
          </a:p>
          <a:p>
            <a:pPr>
              <a:buFont typeface="Arial" pitchFamily="34" charset="0"/>
              <a:buChar char="•"/>
            </a:pPr>
            <a:r>
              <a:rPr lang="en-US" sz="1600" dirty="0" smtClean="0"/>
              <a:t>It will have 2 x 300W hot swap power supplies.</a:t>
            </a:r>
          </a:p>
          <a:p>
            <a:pPr>
              <a:buFont typeface="Arial" pitchFamily="34" charset="0"/>
              <a:buChar char="•"/>
            </a:pPr>
            <a:r>
              <a:rPr lang="en-US" sz="1600" dirty="0" smtClean="0"/>
              <a:t>All modules are hot swap</a:t>
            </a:r>
          </a:p>
          <a:p>
            <a:pPr>
              <a:buFont typeface="Arial" pitchFamily="34" charset="0"/>
              <a:buChar char="•"/>
            </a:pPr>
            <a:r>
              <a:rPr lang="en-US" sz="1600" dirty="0" smtClean="0"/>
              <a:t>No heat issues like the 5400zl series</a:t>
            </a:r>
          </a:p>
          <a:p>
            <a:pPr>
              <a:buFont typeface="Arial" pitchFamily="34" charset="0"/>
              <a:buChar char="•"/>
            </a:pPr>
            <a:r>
              <a:rPr lang="en-US" sz="1600" dirty="0" smtClean="0"/>
              <a:t>Smaller footprint than the 5400zl and 4108gl series		</a:t>
            </a:r>
            <a:endParaRPr lang="en-US" sz="1600" dirty="0"/>
          </a:p>
        </p:txBody>
      </p:sp>
    </p:spTree>
  </p:cSld>
  <p:clrMapOvr>
    <a:masterClrMapping/>
  </p:clrMapOvr>
  <p:timing>
    <p:tnLst>
      <p:par>
        <p:cT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F8A41F9-5DEA-4ED6-9A0C-04B12AC1619E}" type="slidenum">
              <a:rPr lang="en-US" smtClean="0"/>
              <a:pPr/>
              <a:t>133</a:t>
            </a:fld>
            <a:endParaRPr lang="en-US" dirty="0"/>
          </a:p>
        </p:txBody>
      </p:sp>
      <p:sp>
        <p:nvSpPr>
          <p:cNvPr id="3" name="TextBox 2"/>
          <p:cNvSpPr txBox="1"/>
          <p:nvPr/>
        </p:nvSpPr>
        <p:spPr>
          <a:xfrm>
            <a:off x="228600" y="533400"/>
            <a:ext cx="8610600" cy="4278094"/>
          </a:xfrm>
          <a:prstGeom prst="rect">
            <a:avLst/>
          </a:prstGeom>
          <a:noFill/>
        </p:spPr>
        <p:txBody>
          <a:bodyPr wrap="square" rtlCol="0">
            <a:spAutoFit/>
          </a:bodyPr>
          <a:lstStyle/>
          <a:p>
            <a:r>
              <a:rPr lang="en-US" sz="1600" dirty="0" smtClean="0"/>
              <a:t>A5800-48G with 2 power supplies</a:t>
            </a:r>
          </a:p>
          <a:p>
            <a:endParaRPr lang="en-US" sz="1600" dirty="0" smtClean="0"/>
          </a:p>
          <a:p>
            <a:r>
              <a:rPr lang="en-US" sz="1600" dirty="0" smtClean="0"/>
              <a:t>These were chosen over the A5500 series for the 10 Gbps SFP+ port capability.   These 10 Gbps ports interconnect the switches together.</a:t>
            </a:r>
          </a:p>
          <a:p>
            <a:endParaRPr lang="en-US" sz="1600" dirty="0" smtClean="0"/>
          </a:p>
          <a:p>
            <a:r>
              <a:rPr lang="en-US" sz="1600" dirty="0" smtClean="0"/>
              <a:t>Each floor will have 48 x 1 Gbps POE ports for users, workstations, new printers, wireless access points, IP Phones</a:t>
            </a:r>
          </a:p>
          <a:p>
            <a:endParaRPr lang="en-US" sz="1600" dirty="0" smtClean="0"/>
          </a:p>
          <a:p>
            <a:r>
              <a:rPr lang="en-US" sz="1600" dirty="0" smtClean="0"/>
              <a:t>POE is power over Ethernet:  Wireless Access Points and IP Phones can use this to get power from the network.   Since the switches connect to the UPS, the IP Phones and Wireless Access Points will be powered in a blackout.</a:t>
            </a:r>
          </a:p>
          <a:p>
            <a:endParaRPr lang="en-US" sz="1600" dirty="0" smtClean="0"/>
          </a:p>
          <a:p>
            <a:r>
              <a:rPr lang="en-US" sz="1600" dirty="0" smtClean="0"/>
              <a:t>They will have 2 x 750W power supplies for POE to many more devices</a:t>
            </a:r>
          </a:p>
          <a:p>
            <a:endParaRPr lang="en-US" sz="1600" dirty="0" smtClean="0"/>
          </a:p>
          <a:p>
            <a:r>
              <a:rPr lang="en-US" sz="1600" dirty="0" smtClean="0"/>
              <a:t>I went with this model for the 2 redundant power supplies and extra expansion slots for future growth and redundancy.</a:t>
            </a:r>
          </a:p>
          <a:p>
            <a:endParaRPr lang="en-US" sz="1600" dirty="0"/>
          </a:p>
        </p:txBody>
      </p:sp>
    </p:spTree>
  </p:cSld>
  <p:clrMapOvr>
    <a:masterClrMapping/>
  </p:clrMapOvr>
  <p:timing>
    <p:tnLst>
      <p:par>
        <p:cTn id="1" dur="indefinite" restart="never" nodeType="tmRoot"/>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F8A41F9-5DEA-4ED6-9A0C-04B12AC1619E}" type="slidenum">
              <a:rPr lang="en-US" smtClean="0"/>
              <a:pPr/>
              <a:t>134</a:t>
            </a:fld>
            <a:endParaRPr lang="en-US" dirty="0"/>
          </a:p>
        </p:txBody>
      </p:sp>
      <p:sp>
        <p:nvSpPr>
          <p:cNvPr id="3" name="TextBox 2"/>
          <p:cNvSpPr txBox="1"/>
          <p:nvPr/>
        </p:nvSpPr>
        <p:spPr>
          <a:xfrm>
            <a:off x="381000" y="533400"/>
            <a:ext cx="8305800" cy="3785652"/>
          </a:xfrm>
          <a:prstGeom prst="rect">
            <a:avLst/>
          </a:prstGeom>
          <a:noFill/>
        </p:spPr>
        <p:txBody>
          <a:bodyPr wrap="square" rtlCol="0">
            <a:spAutoFit/>
          </a:bodyPr>
          <a:lstStyle/>
          <a:p>
            <a:r>
              <a:rPr lang="en-US" sz="1600" dirty="0" smtClean="0"/>
              <a:t>The three A5800 series switches will give us long term growth and cost savings.   It will be many years before we out grow these switches.   The high backplane bandwidth will provide maximum performance to the blade center.   Allow us to add blades without changing switches in the future.  </a:t>
            </a:r>
          </a:p>
          <a:p>
            <a:endParaRPr lang="en-US" sz="1600" dirty="0" smtClean="0"/>
          </a:p>
          <a:p>
            <a:r>
              <a:rPr lang="en-US" sz="1600" dirty="0" smtClean="0"/>
              <a:t>The virtual switch environment allows for ease of management.   Just like the VMware seeing the 4 blades as one huge server.   HP management will see the three switches as one huge switch.   We can setup redundant active routing between switches.  The C7000 could have 2 x 80 Gbps routes to two A5820 with 16 server blades installed.  </a:t>
            </a:r>
          </a:p>
          <a:p>
            <a:endParaRPr lang="en-US" sz="1600" dirty="0" smtClean="0"/>
          </a:p>
          <a:p>
            <a:r>
              <a:rPr lang="en-US" sz="1600" dirty="0" smtClean="0"/>
              <a:t>They will be releasing 20 Gbps modules for the A5800 series.   The backplane can easily support these modules in the future.   These switches should last 10+ years according to HP.   </a:t>
            </a:r>
          </a:p>
          <a:p>
            <a:endParaRPr lang="en-US" sz="1600" dirty="0" smtClean="0"/>
          </a:p>
          <a:p>
            <a:r>
              <a:rPr lang="en-US" sz="1600" dirty="0" smtClean="0"/>
              <a:t>The 1U and 2U design saves on rack space to add additional switches in the future as the C7000 is expanded, place users on first floor, or build a DR site.   The current switch is 5U in height.   U = 1.75 inches.  It is standard measurement for rack space.  </a:t>
            </a:r>
            <a:endParaRPr lang="en-US" sz="1600" dirty="0"/>
          </a:p>
        </p:txBody>
      </p:sp>
    </p:spTree>
  </p:cSld>
  <p:clrMapOvr>
    <a:masterClrMapping/>
  </p:clrMapOvr>
  <p:timing>
    <p:tnLst>
      <p:par>
        <p:cTn id="1" dur="indefinite" restart="never" nodeType="tmRoot"/>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F8A41F9-5DEA-4ED6-9A0C-04B12AC1619E}" type="slidenum">
              <a:rPr lang="en-US" smtClean="0"/>
              <a:pPr/>
              <a:t>135</a:t>
            </a:fld>
            <a:endParaRPr lang="en-US" dirty="0"/>
          </a:p>
        </p:txBody>
      </p:sp>
      <p:sp>
        <p:nvSpPr>
          <p:cNvPr id="3" name="TextBox 2"/>
          <p:cNvSpPr txBox="1"/>
          <p:nvPr/>
        </p:nvSpPr>
        <p:spPr>
          <a:xfrm>
            <a:off x="762000" y="609600"/>
            <a:ext cx="8077200" cy="1938992"/>
          </a:xfrm>
          <a:prstGeom prst="rect">
            <a:avLst/>
          </a:prstGeom>
          <a:noFill/>
        </p:spPr>
        <p:txBody>
          <a:bodyPr wrap="square" rtlCol="0">
            <a:spAutoFit/>
          </a:bodyPr>
          <a:lstStyle/>
          <a:p>
            <a:r>
              <a:rPr lang="en-US" sz="2400" b="1" dirty="0" smtClean="0"/>
              <a:t> </a:t>
            </a:r>
          </a:p>
          <a:p>
            <a:endParaRPr lang="en-US" sz="2400" b="1" dirty="0" smtClean="0"/>
          </a:p>
          <a:p>
            <a:endParaRPr lang="en-US" sz="2400" b="1" dirty="0" smtClean="0"/>
          </a:p>
          <a:p>
            <a:endParaRPr lang="en-US" sz="2400" b="1" dirty="0" smtClean="0"/>
          </a:p>
          <a:p>
            <a:endParaRPr lang="en-US" sz="2400" b="1" dirty="0" smtClean="0"/>
          </a:p>
        </p:txBody>
      </p:sp>
      <p:graphicFrame>
        <p:nvGraphicFramePr>
          <p:cNvPr id="148482" name="Object 2"/>
          <p:cNvGraphicFramePr>
            <a:graphicFrameLocks noChangeAspect="1"/>
          </p:cNvGraphicFramePr>
          <p:nvPr/>
        </p:nvGraphicFramePr>
        <p:xfrm>
          <a:off x="771525" y="3505200"/>
          <a:ext cx="7458075" cy="304800"/>
        </p:xfrm>
        <a:graphic>
          <a:graphicData uri="http://schemas.openxmlformats.org/presentationml/2006/ole">
            <p:oleObj spid="_x0000_s148482" name="Worksheet" r:id="rId3" imgW="7458159" imgH="304766" progId="Excel.Sheet.8">
              <p:link updateAutomatic="1"/>
            </p:oleObj>
          </a:graphicData>
        </a:graphic>
      </p:graphicFrame>
    </p:spTree>
  </p:cSld>
  <p:clrMapOvr>
    <a:masterClrMapping/>
  </p:clrMapOvr>
  <p:timing>
    <p:tnLst>
      <p:par>
        <p:cTn id="1" dur="indefinite" restart="never" nodeType="tmRoot"/>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F8A41F9-5DEA-4ED6-9A0C-04B12AC1619E}" type="slidenum">
              <a:rPr lang="en-US" smtClean="0"/>
              <a:pPr/>
              <a:t>136</a:t>
            </a:fld>
            <a:endParaRPr lang="en-US" dirty="0"/>
          </a:p>
        </p:txBody>
      </p:sp>
      <p:sp>
        <p:nvSpPr>
          <p:cNvPr id="3" name="TextBox 2"/>
          <p:cNvSpPr txBox="1"/>
          <p:nvPr/>
        </p:nvSpPr>
        <p:spPr>
          <a:xfrm>
            <a:off x="381000" y="609600"/>
            <a:ext cx="8458200" cy="3693319"/>
          </a:xfrm>
          <a:prstGeom prst="rect">
            <a:avLst/>
          </a:prstGeom>
          <a:noFill/>
        </p:spPr>
        <p:txBody>
          <a:bodyPr wrap="square" rtlCol="0">
            <a:spAutoFit/>
          </a:bodyPr>
          <a:lstStyle/>
          <a:p>
            <a:endParaRPr lang="en-US" dirty="0" smtClean="0"/>
          </a:p>
          <a:p>
            <a:endParaRPr lang="en-US" dirty="0" smtClean="0"/>
          </a:p>
          <a:p>
            <a:endParaRPr lang="en-US" dirty="0" smtClean="0"/>
          </a:p>
          <a:p>
            <a:endParaRPr lang="en-US" dirty="0" smtClean="0"/>
          </a:p>
          <a:p>
            <a:endParaRPr lang="en-US" dirty="0" smtClean="0"/>
          </a:p>
          <a:p>
            <a:endParaRPr lang="en-US" dirty="0" smtClean="0"/>
          </a:p>
          <a:p>
            <a:r>
              <a:rPr lang="en-US" dirty="0" smtClean="0"/>
              <a:t>Expansion of SAN: </a:t>
            </a:r>
          </a:p>
          <a:p>
            <a:pPr lvl="1">
              <a:buFont typeface="Arial" pitchFamily="34" charset="0"/>
              <a:buChar char="•"/>
            </a:pPr>
            <a:r>
              <a:rPr lang="en-US" dirty="0" smtClean="0"/>
              <a:t>VMware partition</a:t>
            </a:r>
          </a:p>
          <a:p>
            <a:pPr lvl="1">
              <a:buFont typeface="Arial" pitchFamily="34" charset="0"/>
              <a:buChar char="•"/>
            </a:pPr>
            <a:r>
              <a:rPr lang="en-US" dirty="0" smtClean="0"/>
              <a:t>Move Pridc, Secdc, and IIS to the SAN</a:t>
            </a:r>
          </a:p>
          <a:p>
            <a:pPr lvl="1">
              <a:buFont typeface="Arial" pitchFamily="34" charset="0"/>
              <a:buChar char="•"/>
            </a:pPr>
            <a:r>
              <a:rPr lang="en-US" dirty="0" smtClean="0"/>
              <a:t>Expand OS partitions</a:t>
            </a:r>
          </a:p>
          <a:p>
            <a:pPr lvl="1">
              <a:buFont typeface="Arial" pitchFamily="34" charset="0"/>
              <a:buChar char="•"/>
            </a:pPr>
            <a:r>
              <a:rPr lang="en-US" dirty="0" smtClean="0"/>
              <a:t>Distribute volume over more RAID 10 array for better performance</a:t>
            </a:r>
          </a:p>
          <a:p>
            <a:pPr lvl="1">
              <a:buFont typeface="Arial" pitchFamily="34" charset="0"/>
              <a:buChar char="•"/>
            </a:pPr>
            <a:r>
              <a:rPr lang="en-US" dirty="0" smtClean="0"/>
              <a:t>Growth space for virtual server</a:t>
            </a:r>
          </a:p>
          <a:p>
            <a:pPr lvl="1"/>
            <a:endParaRPr lang="en-US" dirty="0"/>
          </a:p>
        </p:txBody>
      </p:sp>
    </p:spTree>
  </p:cSld>
  <p:clrMapOvr>
    <a:masterClrMapping/>
  </p:clrMapOvr>
  <p:timing>
    <p:tnLst>
      <p:par>
        <p:cTn id="1" dur="indefinite" restart="never" nodeType="tmRoot"/>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F8A41F9-5DEA-4ED6-9A0C-04B12AC1619E}" type="slidenum">
              <a:rPr lang="en-US" smtClean="0"/>
              <a:pPr/>
              <a:t>137</a:t>
            </a:fld>
            <a:endParaRPr lang="en-US" dirty="0"/>
          </a:p>
        </p:txBody>
      </p:sp>
      <p:sp>
        <p:nvSpPr>
          <p:cNvPr id="3" name="TextBox 2"/>
          <p:cNvSpPr txBox="1"/>
          <p:nvPr/>
        </p:nvSpPr>
        <p:spPr>
          <a:xfrm>
            <a:off x="381000" y="228600"/>
            <a:ext cx="8534400" cy="7294305"/>
          </a:xfrm>
          <a:prstGeom prst="rect">
            <a:avLst/>
          </a:prstGeom>
          <a:noFill/>
        </p:spPr>
        <p:txBody>
          <a:bodyPr wrap="square" rtlCol="0">
            <a:spAutoFit/>
          </a:bodyPr>
          <a:lstStyle/>
          <a:p>
            <a:r>
              <a:rPr lang="en-US" dirty="0" smtClean="0"/>
              <a:t>Install 3</a:t>
            </a:r>
            <a:r>
              <a:rPr lang="en-US" baseline="30000" dirty="0" smtClean="0"/>
              <a:t>rd</a:t>
            </a:r>
            <a:r>
              <a:rPr lang="en-US" dirty="0" smtClean="0"/>
              <a:t> SAN enclosure and create RAID 10 ten drive 600GB array with two hot spares</a:t>
            </a:r>
          </a:p>
          <a:p>
            <a:r>
              <a:rPr lang="en-US" dirty="0" smtClean="0"/>
              <a:t>The new SAN enclosure and 3 TB array will add space for </a:t>
            </a:r>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r>
              <a:rPr lang="en-US" dirty="0" smtClean="0"/>
              <a:t>Expansion of SAN: </a:t>
            </a:r>
          </a:p>
          <a:p>
            <a:pPr lvl="1">
              <a:buFont typeface="Arial" pitchFamily="34" charset="0"/>
              <a:buChar char="•"/>
            </a:pPr>
            <a:r>
              <a:rPr lang="en-US" dirty="0" smtClean="0"/>
              <a:t>VMware partition</a:t>
            </a:r>
          </a:p>
          <a:p>
            <a:pPr lvl="1">
              <a:buFont typeface="Arial" pitchFamily="34" charset="0"/>
              <a:buChar char="•"/>
            </a:pPr>
            <a:r>
              <a:rPr lang="en-US" dirty="0" smtClean="0"/>
              <a:t>Move Pridc, Secdc, and IIS to the SAN</a:t>
            </a:r>
          </a:p>
          <a:p>
            <a:pPr lvl="1">
              <a:buFont typeface="Arial" pitchFamily="34" charset="0"/>
              <a:buChar char="•"/>
            </a:pPr>
            <a:r>
              <a:rPr lang="en-US" dirty="0" smtClean="0"/>
              <a:t>Expand OS partitions</a:t>
            </a:r>
          </a:p>
          <a:p>
            <a:pPr lvl="1">
              <a:buFont typeface="Arial" pitchFamily="34" charset="0"/>
              <a:buChar char="•"/>
            </a:pPr>
            <a:r>
              <a:rPr lang="en-US" dirty="0" smtClean="0"/>
              <a:t>Distribute volume over more RAID 10 array for better performance</a:t>
            </a:r>
          </a:p>
          <a:p>
            <a:pPr lvl="1">
              <a:buFont typeface="Arial" pitchFamily="34" charset="0"/>
              <a:buChar char="•"/>
            </a:pPr>
            <a:r>
              <a:rPr lang="en-US" dirty="0" smtClean="0"/>
              <a:t>Growth space for virtual server</a:t>
            </a:r>
          </a:p>
          <a:p>
            <a:pPr lvl="1">
              <a:buFont typeface="Arial" pitchFamily="34" charset="0"/>
              <a:buChar char="•"/>
            </a:pPr>
            <a:endParaRPr lang="en-US" dirty="0" smtClean="0"/>
          </a:p>
          <a:p>
            <a:pPr>
              <a:buFont typeface="Arial" pitchFamily="34" charset="0"/>
              <a:buChar char="•"/>
            </a:pPr>
            <a:r>
              <a:rPr lang="en-US" dirty="0" smtClean="0"/>
              <a:t>We have room for one more 12 drive enclosure in the SAN.  If you  want to max out the SAN, you can add two of these.  The other enclosure could be 12 drive array instead of 10.  We would have over 4TB available to add virtual servers.</a:t>
            </a:r>
          </a:p>
          <a:p>
            <a:pPr lvl="1">
              <a:buFont typeface="Arial" pitchFamily="34" charset="0"/>
              <a:buChar char="•"/>
            </a:pPr>
            <a:endParaRPr lang="en-US" dirty="0" smtClean="0"/>
          </a:p>
          <a:p>
            <a:endParaRPr lang="en-US" dirty="0" smtClean="0"/>
          </a:p>
        </p:txBody>
      </p:sp>
      <p:graphicFrame>
        <p:nvGraphicFramePr>
          <p:cNvPr id="125954" name="Object 2"/>
          <p:cNvGraphicFramePr>
            <a:graphicFrameLocks noChangeAspect="1"/>
          </p:cNvGraphicFramePr>
          <p:nvPr/>
        </p:nvGraphicFramePr>
        <p:xfrm>
          <a:off x="120650" y="1143000"/>
          <a:ext cx="8828088" cy="2514600"/>
        </p:xfrm>
        <a:graphic>
          <a:graphicData uri="http://schemas.openxmlformats.org/presentationml/2006/ole">
            <p:oleObj spid="_x0000_s125954" name="Worksheet" r:id="rId3" imgW="6353057" imgH="2104994" progId="Excel.Sheet.8">
              <p:link updateAutomatic="1"/>
            </p:oleObj>
          </a:graphicData>
        </a:graphic>
      </p:graphicFrame>
    </p:spTree>
  </p:cSld>
  <p:clrMapOvr>
    <a:masterClrMapping/>
  </p:clrMapOvr>
  <p:timing>
    <p:tnLst>
      <p:par>
        <p:cTn id="1" dur="indefinite" restart="never" nodeType="tmRoot"/>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F8A41F9-5DEA-4ED6-9A0C-04B12AC1619E}" type="slidenum">
              <a:rPr lang="en-US" smtClean="0"/>
              <a:pPr/>
              <a:t>138</a:t>
            </a:fld>
            <a:endParaRPr lang="en-US" dirty="0"/>
          </a:p>
        </p:txBody>
      </p:sp>
      <p:graphicFrame>
        <p:nvGraphicFramePr>
          <p:cNvPr id="169986" name="Object 2"/>
          <p:cNvGraphicFramePr>
            <a:graphicFrameLocks noChangeAspect="1"/>
          </p:cNvGraphicFramePr>
          <p:nvPr/>
        </p:nvGraphicFramePr>
        <p:xfrm>
          <a:off x="457200" y="2376488"/>
          <a:ext cx="8000999" cy="2105025"/>
        </p:xfrm>
        <a:graphic>
          <a:graphicData uri="http://schemas.openxmlformats.org/presentationml/2006/ole">
            <p:oleObj spid="_x0000_s169986" name="Worksheet" r:id="rId3" imgW="6353057" imgH="2104994" progId="Excel.Sheet.8">
              <p:link updateAutomatic="1"/>
            </p:oleObj>
          </a:graphicData>
        </a:graphic>
      </p:graphicFrame>
      <p:sp>
        <p:nvSpPr>
          <p:cNvPr id="4" name="TextBox 3"/>
          <p:cNvSpPr txBox="1"/>
          <p:nvPr/>
        </p:nvSpPr>
        <p:spPr>
          <a:xfrm>
            <a:off x="381000" y="457200"/>
            <a:ext cx="8077200" cy="1477328"/>
          </a:xfrm>
          <a:prstGeom prst="rect">
            <a:avLst/>
          </a:prstGeom>
          <a:noFill/>
        </p:spPr>
        <p:txBody>
          <a:bodyPr wrap="square" rtlCol="0">
            <a:spAutoFit/>
          </a:bodyPr>
          <a:lstStyle/>
          <a:p>
            <a:r>
              <a:rPr lang="en-US" dirty="0" smtClean="0"/>
              <a:t>This would be the cost of upgrading the SAN to a maximum of 48 x600GB drives.  We would add the last two enclosures.  Create the arrays and migrate the LUN volumes to the new enclosures.   Remove the old 300 GB based RAID 10 arrays.  Install the new drives.  Create the new RAID 10 arrays.   This would give us maximum expandability for virtual servers.   </a:t>
            </a:r>
            <a:endParaRPr lang="en-US" dirty="0"/>
          </a:p>
        </p:txBody>
      </p:sp>
    </p:spTree>
  </p:cSld>
  <p:clrMapOvr>
    <a:masterClrMapping/>
  </p:clrMapOvr>
  <p:timing>
    <p:tnLst>
      <p:par>
        <p:cTn id="1" dur="indefinite" restart="never" nodeType="tmRoot"/>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F8A41F9-5DEA-4ED6-9A0C-04B12AC1619E}" type="slidenum">
              <a:rPr lang="en-US" smtClean="0"/>
              <a:pPr/>
              <a:t>139</a:t>
            </a:fld>
            <a:endParaRPr lang="en-US" dirty="0"/>
          </a:p>
        </p:txBody>
      </p:sp>
      <p:sp>
        <p:nvSpPr>
          <p:cNvPr id="4" name="TextBox 3"/>
          <p:cNvSpPr txBox="1"/>
          <p:nvPr/>
        </p:nvSpPr>
        <p:spPr>
          <a:xfrm>
            <a:off x="381000" y="457200"/>
            <a:ext cx="8458200" cy="5078313"/>
          </a:xfrm>
          <a:prstGeom prst="rect">
            <a:avLst/>
          </a:prstGeom>
          <a:noFill/>
        </p:spPr>
        <p:txBody>
          <a:bodyPr wrap="square" rtlCol="0">
            <a:spAutoFit/>
          </a:bodyPr>
          <a:lstStyle/>
          <a:p>
            <a:pPr marL="0" lvl="1"/>
            <a:r>
              <a:rPr lang="en-US" dirty="0" smtClean="0"/>
              <a:t>VMware ESXi installed on RAID 1 arrays directly on each blade.  VMware Management will run in a virtual server.   </a:t>
            </a:r>
          </a:p>
          <a:p>
            <a:pPr marL="0" lvl="1"/>
            <a:endParaRPr lang="en-US" dirty="0" smtClean="0"/>
          </a:p>
          <a:p>
            <a:pPr marL="0" lvl="1"/>
            <a:r>
              <a:rPr lang="en-US" dirty="0" smtClean="0"/>
              <a:t>We can split the SQL server, Exchange server, Blackberry server, Application server, and Shadow Copy server (Word, Excel and Power Point).   This would all restarting of servers not to affect all applications.  Since every server in the C7000 will be virtual instead of physical, we just need to add SAN space to accomplish this.</a:t>
            </a:r>
          </a:p>
          <a:p>
            <a:endParaRPr lang="en-US" dirty="0" smtClean="0"/>
          </a:p>
          <a:p>
            <a:r>
              <a:rPr lang="en-US" dirty="0" smtClean="0"/>
              <a:t>VMware licenses the 8 CPUs and installs management suite to start the virtual servers as we migrate them in using HP Insight Control Environment 16 user licenses.  It will be the first virtual server running on the C7000.  You want it isolated so other virtual servers being restarted don’t affect it.   </a:t>
            </a:r>
          </a:p>
          <a:p>
            <a:endParaRPr lang="en-US" dirty="0" smtClean="0"/>
          </a:p>
          <a:p>
            <a:r>
              <a:rPr lang="en-US" dirty="0" smtClean="0"/>
              <a:t>We should be able to get Tape (Exchange), 32SQL, 64SQL, and Content all to boot from the C7000 because they are in the SAN.   We will upgrade to the Data Center licenses at this point.   </a:t>
            </a:r>
          </a:p>
          <a:p>
            <a:endParaRPr lang="en-US" dirty="0" smtClean="0"/>
          </a:p>
          <a:p>
            <a:endParaRPr lang="en-US" dirty="0"/>
          </a:p>
        </p:txBody>
      </p:sp>
    </p:spTree>
  </p:cSld>
  <p:clrMapOvr>
    <a:masterClrMapping/>
  </p:clrMapOvr>
  <p:timing>
    <p:tnLst>
      <p:par>
        <p:cTn id="1" dur="indefinite" restart="never" nodeType="tmRoot"/>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F8A41F9-5DEA-4ED6-9A0C-04B12AC1619E}" type="slidenum">
              <a:rPr lang="en-US" smtClean="0"/>
              <a:pPr/>
              <a:t>140</a:t>
            </a:fld>
            <a:endParaRPr lang="en-US" dirty="0"/>
          </a:p>
        </p:txBody>
      </p:sp>
      <p:sp>
        <p:nvSpPr>
          <p:cNvPr id="4" name="TextBox 3"/>
          <p:cNvSpPr txBox="1"/>
          <p:nvPr/>
        </p:nvSpPr>
        <p:spPr>
          <a:xfrm>
            <a:off x="152400" y="381000"/>
            <a:ext cx="8763000" cy="3970318"/>
          </a:xfrm>
          <a:prstGeom prst="rect">
            <a:avLst/>
          </a:prstGeom>
          <a:noFill/>
        </p:spPr>
        <p:txBody>
          <a:bodyPr wrap="square" rtlCol="0">
            <a:spAutoFit/>
          </a:bodyPr>
          <a:lstStyle/>
          <a:p>
            <a:pPr marL="0" lvl="1"/>
            <a:r>
              <a:rPr lang="en-US" b="1" dirty="0" smtClean="0"/>
              <a:t>Move Pridc, Secdc, and IIS to the SAN</a:t>
            </a:r>
          </a:p>
          <a:p>
            <a:pPr marL="0" lvl="1"/>
            <a:endParaRPr lang="en-US" b="1" dirty="0" smtClean="0"/>
          </a:p>
          <a:p>
            <a:pPr marL="0" lvl="1"/>
            <a:r>
              <a:rPr lang="en-US" dirty="0" smtClean="0"/>
              <a:t>Every server needs to be on the SAN to run on the C7000 as a virtual server.</a:t>
            </a:r>
          </a:p>
          <a:p>
            <a:endParaRPr lang="en-US" dirty="0" smtClean="0"/>
          </a:p>
          <a:p>
            <a:r>
              <a:rPr lang="en-US" dirty="0" smtClean="0"/>
              <a:t>Pridc and Secdc are your Active Directory servers.  We can migrate them or reinstall them, add them to Active Directory, create DNS and join it to the other DNS servers, migrate DHCP, copy over roaming profiles.   IIS hosts all your web sites: LSM, RDM, etc.  </a:t>
            </a:r>
          </a:p>
          <a:p>
            <a:endParaRPr lang="en-US" dirty="0" smtClean="0"/>
          </a:p>
          <a:p>
            <a:r>
              <a:rPr lang="en-US" dirty="0" smtClean="0"/>
              <a:t>Either method: migration or reinstallation will work</a:t>
            </a:r>
          </a:p>
          <a:p>
            <a:endParaRPr lang="en-US" dirty="0" smtClean="0"/>
          </a:p>
          <a:p>
            <a:r>
              <a:rPr lang="en-US" dirty="0" smtClean="0"/>
              <a:t>Once on the SAN and loaded on the C7000, the physical boxes can be erased and removed.</a:t>
            </a:r>
          </a:p>
          <a:p>
            <a:endParaRPr lang="en-US" dirty="0" smtClean="0"/>
          </a:p>
          <a:p>
            <a:endParaRPr lang="en-US" dirty="0" smtClean="0"/>
          </a:p>
          <a:p>
            <a:endParaRPr lang="en-US" dirty="0" smtClean="0"/>
          </a:p>
        </p:txBody>
      </p:sp>
    </p:spTree>
  </p:cSld>
  <p:clrMapOvr>
    <a:masterClrMapping/>
  </p:clrMapOvr>
  <p:timing>
    <p:tnLst>
      <p:par>
        <p:cTn id="1" dur="indefinite" restart="never" nodeType="tmRoot"/>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F8A41F9-5DEA-4ED6-9A0C-04B12AC1619E}" type="slidenum">
              <a:rPr lang="en-US" smtClean="0"/>
              <a:pPr/>
              <a:t>141</a:t>
            </a:fld>
            <a:endParaRPr lang="en-US" dirty="0"/>
          </a:p>
        </p:txBody>
      </p:sp>
      <p:sp>
        <p:nvSpPr>
          <p:cNvPr id="3" name="TextBox 2"/>
          <p:cNvSpPr txBox="1"/>
          <p:nvPr/>
        </p:nvSpPr>
        <p:spPr>
          <a:xfrm>
            <a:off x="457200" y="609600"/>
            <a:ext cx="8382000" cy="5078313"/>
          </a:xfrm>
          <a:prstGeom prst="rect">
            <a:avLst/>
          </a:prstGeom>
          <a:noFill/>
        </p:spPr>
        <p:txBody>
          <a:bodyPr wrap="square" rtlCol="0">
            <a:spAutoFit/>
          </a:bodyPr>
          <a:lstStyle/>
          <a:p>
            <a:pPr>
              <a:buFont typeface="Arial" pitchFamily="34" charset="0"/>
              <a:buChar char="•"/>
            </a:pPr>
            <a:r>
              <a:rPr lang="en-US" dirty="0" smtClean="0"/>
              <a:t> At this point we have all seven physical servers in the SAN.</a:t>
            </a:r>
          </a:p>
          <a:p>
            <a:pPr>
              <a:buFont typeface="Arial" pitchFamily="34" charset="0"/>
              <a:buChar char="•"/>
            </a:pPr>
            <a:r>
              <a:rPr lang="en-US" dirty="0" smtClean="0"/>
              <a:t>All firmware is applied to all hardware</a:t>
            </a:r>
          </a:p>
          <a:p>
            <a:pPr>
              <a:buFont typeface="Arial" pitchFamily="34" charset="0"/>
              <a:buChar char="•"/>
            </a:pPr>
            <a:r>
              <a:rPr lang="en-US" dirty="0" smtClean="0"/>
              <a:t>All physical servers are upgraded to 2008 R2</a:t>
            </a:r>
          </a:p>
          <a:p>
            <a:pPr>
              <a:buFont typeface="Arial" pitchFamily="34" charset="0"/>
              <a:buChar char="•"/>
            </a:pPr>
            <a:r>
              <a:rPr lang="en-US" dirty="0" smtClean="0"/>
              <a:t> Active Directory and DNS are fully synchronized on C7000</a:t>
            </a:r>
          </a:p>
          <a:p>
            <a:pPr>
              <a:buFont typeface="Arial" pitchFamily="34" charset="0"/>
              <a:buChar char="•"/>
            </a:pPr>
            <a:r>
              <a:rPr lang="en-US" dirty="0" smtClean="0"/>
              <a:t>SQL and Exchange are upgraded to the new versions and fully patched</a:t>
            </a:r>
          </a:p>
          <a:p>
            <a:pPr>
              <a:buFont typeface="Arial" pitchFamily="34" charset="0"/>
              <a:buChar char="•"/>
            </a:pPr>
            <a:r>
              <a:rPr lang="en-US" dirty="0" smtClean="0"/>
              <a:t>We have 2 SQL license and 3 Exchange licenses</a:t>
            </a:r>
          </a:p>
          <a:p>
            <a:endParaRPr lang="en-US" dirty="0" smtClean="0"/>
          </a:p>
          <a:p>
            <a:r>
              <a:rPr lang="en-US" dirty="0" smtClean="0"/>
              <a:t>Next step is move SAN volumes and expand the volumes and OS partitions.   Move everything around and expand the partitions before virtual servers are created</a:t>
            </a:r>
          </a:p>
          <a:p>
            <a:endParaRPr lang="en-US" dirty="0" smtClean="0"/>
          </a:p>
          <a:p>
            <a:r>
              <a:rPr lang="en-US" dirty="0" smtClean="0"/>
              <a:t>Clean house and put things where they belong on the SAN.</a:t>
            </a:r>
          </a:p>
          <a:p>
            <a:endParaRPr lang="en-US" dirty="0" smtClean="0"/>
          </a:p>
          <a:p>
            <a:r>
              <a:rPr lang="en-US" dirty="0" smtClean="0"/>
              <a:t>We would get one virtual server for each physical server running on the C7000 before adding load balanced Exchange and SQL instances.   </a:t>
            </a:r>
          </a:p>
          <a:p>
            <a:endParaRPr lang="en-US" dirty="0" smtClean="0"/>
          </a:p>
          <a:p>
            <a:r>
              <a:rPr lang="en-US" dirty="0" smtClean="0"/>
              <a:t> </a:t>
            </a:r>
          </a:p>
          <a:p>
            <a:endParaRPr lang="en-US" dirty="0" smtClean="0"/>
          </a:p>
          <a:p>
            <a:pPr>
              <a:buFont typeface="Arial" pitchFamily="34" charset="0"/>
              <a:buChar char="•"/>
            </a:pPr>
            <a:endParaRPr lang="en-US" dirty="0"/>
          </a:p>
        </p:txBody>
      </p:sp>
    </p:spTree>
  </p:cSld>
  <p:clrMapOvr>
    <a:masterClrMapping/>
  </p:clrMapOvr>
  <p:timing>
    <p:tnLst>
      <p:par>
        <p:cTn id="1" dur="indefinite" restart="never" nodeType="tmRoot"/>
      </p:par>
    </p:tn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F8A41F9-5DEA-4ED6-9A0C-04B12AC1619E}" type="slidenum">
              <a:rPr lang="en-US" smtClean="0"/>
              <a:pPr/>
              <a:t>142</a:t>
            </a:fld>
            <a:endParaRPr lang="en-US" dirty="0"/>
          </a:p>
        </p:txBody>
      </p:sp>
      <p:graphicFrame>
        <p:nvGraphicFramePr>
          <p:cNvPr id="143367" name="Object 7"/>
          <p:cNvGraphicFramePr>
            <a:graphicFrameLocks noChangeAspect="1"/>
          </p:cNvGraphicFramePr>
          <p:nvPr/>
        </p:nvGraphicFramePr>
        <p:xfrm>
          <a:off x="457200" y="3128963"/>
          <a:ext cx="8229600" cy="600075"/>
        </p:xfrm>
        <a:graphic>
          <a:graphicData uri="http://schemas.openxmlformats.org/presentationml/2006/ole">
            <p:oleObj spid="_x0000_s143367" name="Worksheet" r:id="rId3" imgW="9477392" imgH="600076" progId="Excel.Sheet.8">
              <p:link updateAutomatic="1"/>
            </p:oleObj>
          </a:graphicData>
        </a:graphic>
      </p:graphicFrame>
      <p:sp>
        <p:nvSpPr>
          <p:cNvPr id="4" name="TextBox 3"/>
          <p:cNvSpPr txBox="1"/>
          <p:nvPr/>
        </p:nvSpPr>
        <p:spPr>
          <a:xfrm>
            <a:off x="533400" y="4191000"/>
            <a:ext cx="8077200" cy="369332"/>
          </a:xfrm>
          <a:prstGeom prst="rect">
            <a:avLst/>
          </a:prstGeom>
          <a:noFill/>
        </p:spPr>
        <p:txBody>
          <a:bodyPr wrap="square" rtlCol="0">
            <a:spAutoFit/>
          </a:bodyPr>
          <a:lstStyle/>
          <a:p>
            <a:r>
              <a:rPr lang="en-US" dirty="0" smtClean="0"/>
              <a:t>These were covered in previous sections</a:t>
            </a:r>
            <a:endParaRPr lang="en-US" dirty="0"/>
          </a:p>
        </p:txBody>
      </p:sp>
    </p:spTree>
  </p:cSld>
  <p:clrMapOvr>
    <a:masterClrMapping/>
  </p:clrMapOvr>
  <p:timing>
    <p:tnLst>
      <p:par>
        <p:cTn id="1" dur="indefinite" restart="never" nodeType="tmRoot"/>
      </p:par>
    </p:tn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F8A41F9-5DEA-4ED6-9A0C-04B12AC1619E}" type="slidenum">
              <a:rPr lang="en-US" smtClean="0"/>
              <a:pPr/>
              <a:t>143</a:t>
            </a:fld>
            <a:endParaRPr lang="en-US" dirty="0"/>
          </a:p>
        </p:txBody>
      </p:sp>
      <p:sp>
        <p:nvSpPr>
          <p:cNvPr id="3" name="TextBox 2"/>
          <p:cNvSpPr txBox="1"/>
          <p:nvPr/>
        </p:nvSpPr>
        <p:spPr>
          <a:xfrm>
            <a:off x="609600" y="914400"/>
            <a:ext cx="7772400" cy="2554545"/>
          </a:xfrm>
          <a:prstGeom prst="rect">
            <a:avLst/>
          </a:prstGeom>
          <a:noFill/>
        </p:spPr>
        <p:txBody>
          <a:bodyPr wrap="square" rtlCol="0">
            <a:spAutoFit/>
          </a:bodyPr>
          <a:lstStyle/>
          <a:p>
            <a:pPr algn="ctr"/>
            <a:endParaRPr lang="en-US" sz="3200" dirty="0" smtClean="0"/>
          </a:p>
          <a:p>
            <a:pPr algn="ctr"/>
            <a:endParaRPr lang="en-US" sz="3200" dirty="0" smtClean="0"/>
          </a:p>
          <a:p>
            <a:pPr algn="ctr"/>
            <a:endParaRPr lang="en-US" sz="3200" dirty="0" smtClean="0"/>
          </a:p>
          <a:p>
            <a:pPr algn="ctr"/>
            <a:endParaRPr lang="en-US" sz="3200" dirty="0" smtClean="0"/>
          </a:p>
          <a:p>
            <a:pPr algn="ctr"/>
            <a:endParaRPr lang="en-US" sz="3200" dirty="0" smtClean="0"/>
          </a:p>
        </p:txBody>
      </p:sp>
      <p:graphicFrame>
        <p:nvGraphicFramePr>
          <p:cNvPr id="149506" name="Object 2"/>
          <p:cNvGraphicFramePr>
            <a:graphicFrameLocks noChangeAspect="1"/>
          </p:cNvGraphicFramePr>
          <p:nvPr/>
        </p:nvGraphicFramePr>
        <p:xfrm>
          <a:off x="1933575" y="3276600"/>
          <a:ext cx="5276850" cy="304800"/>
        </p:xfrm>
        <a:graphic>
          <a:graphicData uri="http://schemas.openxmlformats.org/presentationml/2006/ole">
            <p:oleObj spid="_x0000_s149506" name="Worksheet" r:id="rId3" imgW="5276816" imgH="304766" progId="Excel.Sheet.8">
              <p:link updateAutomatic="1"/>
            </p:oleObj>
          </a:graphicData>
        </a:graphic>
      </p:graphicFrame>
    </p:spTree>
  </p:cSld>
  <p:clrMapOvr>
    <a:masterClrMapping/>
  </p:clrMapOvr>
  <p:timing>
    <p:tnLst>
      <p:par>
        <p:cTn id="1" dur="indefinite" restart="never" nodeType="tmRoot"/>
      </p:par>
    </p:tn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F8A41F9-5DEA-4ED6-9A0C-04B12AC1619E}" type="slidenum">
              <a:rPr lang="en-US" smtClean="0"/>
              <a:pPr/>
              <a:t>144</a:t>
            </a:fld>
            <a:endParaRPr lang="en-US" dirty="0"/>
          </a:p>
        </p:txBody>
      </p:sp>
      <p:sp>
        <p:nvSpPr>
          <p:cNvPr id="4" name="TextBox 3"/>
          <p:cNvSpPr txBox="1"/>
          <p:nvPr/>
        </p:nvSpPr>
        <p:spPr>
          <a:xfrm>
            <a:off x="228600" y="457200"/>
            <a:ext cx="8458200" cy="923330"/>
          </a:xfrm>
          <a:prstGeom prst="rect">
            <a:avLst/>
          </a:prstGeom>
          <a:noFill/>
        </p:spPr>
        <p:txBody>
          <a:bodyPr wrap="square" rtlCol="0">
            <a:spAutoFit/>
          </a:bodyPr>
          <a:lstStyle/>
          <a:p>
            <a:r>
              <a:rPr lang="en-US" dirty="0" smtClean="0"/>
              <a:t>Here is the GFI Faxmaker Solution for C7000 Blade Center and VMware.   We use a media gateway device on the network and Fax over IP to connect it to the Fax Maker Software running in VMware in a virtual Server.  1 or 3 Year hardware and software support</a:t>
            </a:r>
            <a:endParaRPr lang="en-US" dirty="0"/>
          </a:p>
        </p:txBody>
      </p:sp>
      <p:graphicFrame>
        <p:nvGraphicFramePr>
          <p:cNvPr id="93188" name="Object 4"/>
          <p:cNvGraphicFramePr>
            <a:graphicFrameLocks noChangeAspect="1"/>
          </p:cNvGraphicFramePr>
          <p:nvPr/>
        </p:nvGraphicFramePr>
        <p:xfrm>
          <a:off x="304800" y="1804988"/>
          <a:ext cx="8534399" cy="4214812"/>
        </p:xfrm>
        <a:graphic>
          <a:graphicData uri="http://schemas.openxmlformats.org/presentationml/2006/ole">
            <p:oleObj spid="_x0000_s93188" name="Worksheet" r:id="rId3" imgW="4105359" imgH="3248138" progId="Excel.Sheet.8">
              <p:link updateAutomatic="1"/>
            </p:oleObj>
          </a:graphicData>
        </a:graphic>
      </p:graphicFrame>
    </p:spTree>
  </p:cSld>
  <p:clrMapOvr>
    <a:masterClrMapping/>
  </p:clrMapOvr>
  <p:timing>
    <p:tnLst>
      <p:par>
        <p:cTn id="1" dur="indefinite" restart="never" nodeType="tmRoot"/>
      </p:par>
    </p:tn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F8A41F9-5DEA-4ED6-9A0C-04B12AC1619E}" type="slidenum">
              <a:rPr lang="en-US" smtClean="0"/>
              <a:pPr/>
              <a:t>145</a:t>
            </a:fld>
            <a:endParaRPr lang="en-US" dirty="0"/>
          </a:p>
        </p:txBody>
      </p:sp>
      <p:sp>
        <p:nvSpPr>
          <p:cNvPr id="3" name="TextBox 2"/>
          <p:cNvSpPr txBox="1"/>
          <p:nvPr/>
        </p:nvSpPr>
        <p:spPr>
          <a:xfrm>
            <a:off x="381000" y="304800"/>
            <a:ext cx="8229600" cy="3908762"/>
          </a:xfrm>
          <a:prstGeom prst="rect">
            <a:avLst/>
          </a:prstGeom>
          <a:noFill/>
        </p:spPr>
        <p:txBody>
          <a:bodyPr wrap="square" rtlCol="0">
            <a:spAutoFit/>
          </a:bodyPr>
          <a:lstStyle/>
          <a:p>
            <a:pPr algn="ctr"/>
            <a:endParaRPr lang="en-US" dirty="0" smtClean="0"/>
          </a:p>
          <a:p>
            <a:pPr algn="ctr"/>
            <a:endParaRPr lang="en-US" dirty="0" smtClean="0"/>
          </a:p>
          <a:p>
            <a:pPr algn="ctr"/>
            <a:endParaRPr lang="en-US" dirty="0" smtClean="0"/>
          </a:p>
          <a:p>
            <a:pPr algn="ctr"/>
            <a:endParaRPr lang="en-US" dirty="0" smtClean="0"/>
          </a:p>
          <a:p>
            <a:pPr algn="ctr"/>
            <a:endParaRPr lang="en-US" dirty="0" smtClean="0"/>
          </a:p>
          <a:p>
            <a:pPr algn="ctr"/>
            <a:endParaRPr lang="en-US" dirty="0" smtClean="0"/>
          </a:p>
          <a:p>
            <a:pPr algn="ctr"/>
            <a:endParaRPr lang="en-US" dirty="0" smtClean="0"/>
          </a:p>
          <a:p>
            <a:pPr algn="ctr"/>
            <a:endParaRPr lang="en-US" dirty="0" smtClean="0"/>
          </a:p>
          <a:p>
            <a:pPr algn="ctr"/>
            <a:endParaRPr lang="en-US" dirty="0" smtClean="0"/>
          </a:p>
          <a:p>
            <a:pPr algn="ctr"/>
            <a:endParaRPr lang="en-US" dirty="0" smtClean="0"/>
          </a:p>
          <a:p>
            <a:pPr algn="ctr"/>
            <a:r>
              <a:rPr lang="en-US" sz="3200" dirty="0" smtClean="0"/>
              <a:t>9.) Arcserve</a:t>
            </a:r>
          </a:p>
          <a:p>
            <a:pPr algn="ctr"/>
            <a:endParaRPr lang="en-US" dirty="0" smtClean="0"/>
          </a:p>
          <a:p>
            <a:endParaRPr lang="en-US" dirty="0"/>
          </a:p>
        </p:txBody>
      </p:sp>
    </p:spTree>
  </p:cSld>
  <p:clrMapOvr>
    <a:masterClrMapping/>
  </p:clrMapOvr>
  <p:timing>
    <p:tnLst>
      <p:par>
        <p:cTn id="1" dur="indefinite" restart="never" nodeType="tmRoot"/>
      </p:par>
    </p:tn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F8A41F9-5DEA-4ED6-9A0C-04B12AC1619E}" type="slidenum">
              <a:rPr lang="en-US" smtClean="0"/>
              <a:pPr/>
              <a:t>146</a:t>
            </a:fld>
            <a:endParaRPr lang="en-US" dirty="0"/>
          </a:p>
        </p:txBody>
      </p:sp>
      <p:sp>
        <p:nvSpPr>
          <p:cNvPr id="4" name="TextBox 3"/>
          <p:cNvSpPr txBox="1"/>
          <p:nvPr/>
        </p:nvSpPr>
        <p:spPr>
          <a:xfrm>
            <a:off x="152400" y="457200"/>
            <a:ext cx="8839200" cy="923330"/>
          </a:xfrm>
          <a:prstGeom prst="rect">
            <a:avLst/>
          </a:prstGeom>
          <a:noFill/>
        </p:spPr>
        <p:txBody>
          <a:bodyPr wrap="square" rtlCol="0">
            <a:spAutoFit/>
          </a:bodyPr>
          <a:lstStyle/>
          <a:p>
            <a:endParaRPr lang="en-US" dirty="0" smtClean="0">
              <a:solidFill>
                <a:srgbClr val="FF0000"/>
              </a:solidFill>
            </a:endParaRPr>
          </a:p>
          <a:p>
            <a:endParaRPr lang="en-US" dirty="0" smtClean="0"/>
          </a:p>
          <a:p>
            <a:endParaRPr lang="en-US" dirty="0"/>
          </a:p>
        </p:txBody>
      </p:sp>
      <p:sp>
        <p:nvSpPr>
          <p:cNvPr id="6" name="TextBox 5"/>
          <p:cNvSpPr txBox="1"/>
          <p:nvPr/>
        </p:nvSpPr>
        <p:spPr>
          <a:xfrm>
            <a:off x="228600" y="3810000"/>
            <a:ext cx="8458200" cy="1323439"/>
          </a:xfrm>
          <a:prstGeom prst="rect">
            <a:avLst/>
          </a:prstGeom>
          <a:noFill/>
        </p:spPr>
        <p:txBody>
          <a:bodyPr wrap="square" rtlCol="0">
            <a:spAutoFit/>
          </a:bodyPr>
          <a:lstStyle/>
          <a:p>
            <a:r>
              <a:rPr lang="en-US" sz="1600" dirty="0" smtClean="0"/>
              <a:t>This covers the 4 blades and all virtual servers running on them.  We also backup one instance of Exchange running on the blades.   It covers the ML 350G5 Arcserve installation and its backup.   We can add two more tape drives into the ML350G5.   It gives unlimited open files agents and client agents to backup every new virtual server.   The current software method would require $804 per server installed.   We will save money over time.</a:t>
            </a:r>
          </a:p>
        </p:txBody>
      </p:sp>
      <p:graphicFrame>
        <p:nvGraphicFramePr>
          <p:cNvPr id="122888" name="Object 8"/>
          <p:cNvGraphicFramePr>
            <a:graphicFrameLocks noChangeAspect="1"/>
          </p:cNvGraphicFramePr>
          <p:nvPr/>
        </p:nvGraphicFramePr>
        <p:xfrm>
          <a:off x="304800" y="381000"/>
          <a:ext cx="8382000" cy="2895600"/>
        </p:xfrm>
        <a:graphic>
          <a:graphicData uri="http://schemas.openxmlformats.org/presentationml/2006/ole">
            <p:oleObj spid="_x0000_s122888" name="Worksheet" r:id="rId3" imgW="9058224" imgH="1628662" progId="Excel.Sheet.8">
              <p:link updateAutomatic="1"/>
            </p:oleObj>
          </a:graphicData>
        </a:graphic>
      </p:graphicFrame>
    </p:spTree>
  </p:cSld>
  <p:clrMapOvr>
    <a:masterClrMapping/>
  </p:clrMapOvr>
  <p:timing>
    <p:tnLst>
      <p:par>
        <p:cTn id="1" dur="indefinite" restart="never" nodeType="tmRoot"/>
      </p:par>
    </p:tn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F8A41F9-5DEA-4ED6-9A0C-04B12AC1619E}" type="slidenum">
              <a:rPr lang="en-US" smtClean="0"/>
              <a:pPr/>
              <a:t>147</a:t>
            </a:fld>
            <a:endParaRPr lang="en-US" dirty="0"/>
          </a:p>
        </p:txBody>
      </p:sp>
      <p:graphicFrame>
        <p:nvGraphicFramePr>
          <p:cNvPr id="216067" name="Object 3"/>
          <p:cNvGraphicFramePr>
            <a:graphicFrameLocks noChangeAspect="1"/>
          </p:cNvGraphicFramePr>
          <p:nvPr/>
        </p:nvGraphicFramePr>
        <p:xfrm>
          <a:off x="304800" y="304800"/>
          <a:ext cx="8534400" cy="4419600"/>
        </p:xfrm>
        <a:graphic>
          <a:graphicData uri="http://schemas.openxmlformats.org/presentationml/2006/ole">
            <p:oleObj spid="_x0000_s216067" name="Worksheet" r:id="rId3" imgW="4381567" imgH="4124341" progId="Excel.Sheet.8">
              <p:link updateAutomatic="1"/>
            </p:oleObj>
          </a:graphicData>
        </a:graphic>
      </p:graphicFrame>
      <p:sp>
        <p:nvSpPr>
          <p:cNvPr id="5" name="TextBox 4"/>
          <p:cNvSpPr txBox="1"/>
          <p:nvPr/>
        </p:nvSpPr>
        <p:spPr>
          <a:xfrm>
            <a:off x="457200" y="5105400"/>
            <a:ext cx="8305800" cy="923330"/>
          </a:xfrm>
          <a:prstGeom prst="rect">
            <a:avLst/>
          </a:prstGeom>
          <a:noFill/>
        </p:spPr>
        <p:txBody>
          <a:bodyPr wrap="square" rtlCol="0">
            <a:spAutoFit/>
          </a:bodyPr>
          <a:lstStyle/>
          <a:p>
            <a:r>
              <a:rPr lang="en-US" dirty="0" smtClean="0"/>
              <a:t>15 virtual Windows Servers, SQL, and Exchange licensing under host based saves $3000 on new agents.   We no longer buy agents except when we add another blade, $1190 at that point.  We are licensing per blade for Arcserve.  </a:t>
            </a:r>
            <a:endParaRPr lang="en-US" dirty="0"/>
          </a:p>
        </p:txBody>
      </p:sp>
    </p:spTree>
  </p:cSld>
  <p:clrMapOvr>
    <a:masterClrMapping/>
  </p:clrMapOvr>
  <p:timing>
    <p:tnLst>
      <p:par>
        <p:cTn id="1" dur="indefinite" restart="never" nodeType="tmRoot"/>
      </p:par>
    </p:tn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F8A41F9-5DEA-4ED6-9A0C-04B12AC1619E}" type="slidenum">
              <a:rPr lang="en-US" smtClean="0">
                <a:solidFill>
                  <a:schemeClr val="tx1">
                    <a:lumMod val="95000"/>
                    <a:lumOff val="5000"/>
                  </a:schemeClr>
                </a:solidFill>
              </a:rPr>
              <a:pPr/>
              <a:t>148</a:t>
            </a:fld>
            <a:endParaRPr lang="en-US" dirty="0">
              <a:solidFill>
                <a:schemeClr val="tx1">
                  <a:lumMod val="95000"/>
                  <a:lumOff val="5000"/>
                </a:schemeClr>
              </a:solidFill>
            </a:endParaRPr>
          </a:p>
        </p:txBody>
      </p:sp>
      <p:sp>
        <p:nvSpPr>
          <p:cNvPr id="3" name="Rectangle 2"/>
          <p:cNvSpPr/>
          <p:nvPr/>
        </p:nvSpPr>
        <p:spPr>
          <a:xfrm>
            <a:off x="228600" y="381000"/>
            <a:ext cx="8763000" cy="2862322"/>
          </a:xfrm>
          <a:prstGeom prst="rect">
            <a:avLst/>
          </a:prstGeom>
        </p:spPr>
        <p:txBody>
          <a:bodyPr wrap="square">
            <a:spAutoFit/>
          </a:bodyPr>
          <a:lstStyle/>
          <a:p>
            <a:endParaRPr lang="en-US" dirty="0" smtClean="0">
              <a:solidFill>
                <a:srgbClr val="FF0000"/>
              </a:solidFill>
            </a:endParaRPr>
          </a:p>
          <a:p>
            <a:r>
              <a:rPr lang="en-US" dirty="0" smtClean="0">
                <a:solidFill>
                  <a:srgbClr val="FF0000"/>
                </a:solidFill>
              </a:rPr>
              <a:t>Optional: D2D snapshot and VM Host (Blade) Level unlimited virtual backups.   This is disk based for quicker recovery of virtual servers.  This would backup to a LUN on the SAN.   Unlimited open files and client agents for virtual servers.  This requires 1.2 TB+ LUN on the SAN.  Under some scenarios, it can recover faster than a tape.   $8,300 for this option + 1.2 TB for the SAN space.   This allows 15 minute incremental snapshots copied to the SAN.   </a:t>
            </a:r>
          </a:p>
          <a:p>
            <a:endParaRPr lang="en-US" dirty="0" smtClean="0">
              <a:solidFill>
                <a:srgbClr val="FF0000"/>
              </a:solidFill>
            </a:endParaRPr>
          </a:p>
          <a:p>
            <a:r>
              <a:rPr lang="en-US" dirty="0" smtClean="0">
                <a:solidFill>
                  <a:srgbClr val="FF0000"/>
                </a:solidFill>
              </a:rPr>
              <a:t>This is an add-on solution to get more frequent backups than once a night.   SQL transaction logs are done hourly.  The rest of the SAN is nightly only.   If we are going to place it off-site, you are better off investing in active to active SAN solution. </a:t>
            </a:r>
          </a:p>
        </p:txBody>
      </p:sp>
      <p:graphicFrame>
        <p:nvGraphicFramePr>
          <p:cNvPr id="200706" name="Object 2"/>
          <p:cNvGraphicFramePr>
            <a:graphicFrameLocks noChangeAspect="1"/>
          </p:cNvGraphicFramePr>
          <p:nvPr/>
        </p:nvGraphicFramePr>
        <p:xfrm>
          <a:off x="228600" y="3429000"/>
          <a:ext cx="8610600" cy="2747962"/>
        </p:xfrm>
        <a:graphic>
          <a:graphicData uri="http://schemas.openxmlformats.org/presentationml/2006/ole">
            <p:oleObj spid="_x0000_s200706" name="Worksheet" r:id="rId3" imgW="4381567" imgH="1685941" progId="Excel.Sheet.8">
              <p:link updateAutomatic="1"/>
            </p:oleObj>
          </a:graphicData>
        </a:graphic>
      </p:graphicFrame>
    </p:spTree>
  </p:cSld>
  <p:clrMapOvr>
    <a:masterClrMapping/>
  </p:clrMapOvr>
  <p:timing>
    <p:tnLst>
      <p:par>
        <p:cTn id="1" dur="indefinite" restart="never" nodeType="tmRoot"/>
      </p:par>
    </p:tn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F8A41F9-5DEA-4ED6-9A0C-04B12AC1619E}" type="slidenum">
              <a:rPr lang="en-US" smtClean="0"/>
              <a:pPr/>
              <a:t>149</a:t>
            </a:fld>
            <a:endParaRPr lang="en-US" dirty="0"/>
          </a:p>
        </p:txBody>
      </p:sp>
      <p:graphicFrame>
        <p:nvGraphicFramePr>
          <p:cNvPr id="347138" name="Object 2"/>
          <p:cNvGraphicFramePr>
            <a:graphicFrameLocks noChangeAspect="1"/>
          </p:cNvGraphicFramePr>
          <p:nvPr/>
        </p:nvGraphicFramePr>
        <p:xfrm>
          <a:off x="304800" y="1219200"/>
          <a:ext cx="8458200" cy="3128963"/>
        </p:xfrm>
        <a:graphic>
          <a:graphicData uri="http://schemas.openxmlformats.org/presentationml/2006/ole">
            <p:oleObj spid="_x0000_s347138" name="Worksheet" r:id="rId3" imgW="4381567" imgH="1838324" progId="Excel.Sheet.8">
              <p:link updateAutomatic="1"/>
            </p:oleObj>
          </a:graphicData>
        </a:graphic>
      </p:graphicFrame>
      <p:sp>
        <p:nvSpPr>
          <p:cNvPr id="4" name="TextBox 3"/>
          <p:cNvSpPr txBox="1"/>
          <p:nvPr/>
        </p:nvSpPr>
        <p:spPr>
          <a:xfrm>
            <a:off x="457200" y="4876800"/>
            <a:ext cx="8153400" cy="369332"/>
          </a:xfrm>
          <a:prstGeom prst="rect">
            <a:avLst/>
          </a:prstGeom>
          <a:noFill/>
        </p:spPr>
        <p:txBody>
          <a:bodyPr wrap="square" rtlCol="0">
            <a:spAutoFit/>
          </a:bodyPr>
          <a:lstStyle/>
          <a:p>
            <a:r>
              <a:rPr lang="en-US" dirty="0" smtClean="0"/>
              <a:t>Renewal cost for all </a:t>
            </a:r>
            <a:r>
              <a:rPr lang="en-US" smtClean="0"/>
              <a:t>Arcserve components per year.</a:t>
            </a:r>
            <a:endParaRPr lang="en-US"/>
          </a:p>
        </p:txBody>
      </p:sp>
    </p:spTree>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F8A41F9-5DEA-4ED6-9A0C-04B12AC1619E}" type="slidenum">
              <a:rPr lang="en-US" smtClean="0"/>
              <a:pPr/>
              <a:t>150</a:t>
            </a:fld>
            <a:endParaRPr lang="en-US" dirty="0"/>
          </a:p>
        </p:txBody>
      </p:sp>
      <p:sp>
        <p:nvSpPr>
          <p:cNvPr id="3" name="TextBox 2"/>
          <p:cNvSpPr txBox="1"/>
          <p:nvPr/>
        </p:nvSpPr>
        <p:spPr>
          <a:xfrm>
            <a:off x="990600" y="1295400"/>
            <a:ext cx="7620000" cy="2123658"/>
          </a:xfrm>
          <a:prstGeom prst="rect">
            <a:avLst/>
          </a:prstGeom>
          <a:noFill/>
        </p:spPr>
        <p:txBody>
          <a:bodyPr wrap="square" rtlCol="0">
            <a:spAutoFit/>
          </a:bodyPr>
          <a:lstStyle/>
          <a:p>
            <a:pPr algn="ctr"/>
            <a:endParaRPr lang="en-US" dirty="0" smtClean="0"/>
          </a:p>
          <a:p>
            <a:pPr algn="ctr"/>
            <a:endParaRPr lang="en-US" dirty="0" smtClean="0"/>
          </a:p>
          <a:p>
            <a:pPr algn="ctr"/>
            <a:endParaRPr lang="en-US" dirty="0" smtClean="0"/>
          </a:p>
          <a:p>
            <a:pPr algn="ctr"/>
            <a:endParaRPr lang="en-US" dirty="0" smtClean="0"/>
          </a:p>
          <a:p>
            <a:pPr algn="ctr"/>
            <a:endParaRPr lang="en-US" dirty="0" smtClean="0"/>
          </a:p>
          <a:p>
            <a:pPr algn="ctr"/>
            <a:endParaRPr lang="en-US" dirty="0" smtClean="0"/>
          </a:p>
          <a:p>
            <a:pPr algn="ctr"/>
            <a:r>
              <a:rPr lang="en-US" sz="2400" dirty="0" smtClean="0"/>
              <a:t>Other technology we can add to the Data Center</a:t>
            </a:r>
            <a:endParaRPr lang="en-US" sz="2400" dirty="0"/>
          </a:p>
        </p:txBody>
      </p:sp>
    </p:spTree>
  </p:cSld>
  <p:clrMapOvr>
    <a:masterClrMapping/>
  </p:clrMapOvr>
  <p:timing>
    <p:tnLst>
      <p:par>
        <p:cTn id="1" dur="indefinite" restart="never" nodeType="tmRoot"/>
      </p:par>
    </p:tn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F8A41F9-5DEA-4ED6-9A0C-04B12AC1619E}" type="slidenum">
              <a:rPr lang="en-US" smtClean="0"/>
              <a:pPr/>
              <a:t>151</a:t>
            </a:fld>
            <a:endParaRPr lang="en-US" dirty="0"/>
          </a:p>
        </p:txBody>
      </p:sp>
      <p:sp>
        <p:nvSpPr>
          <p:cNvPr id="3" name="TextBox 2"/>
          <p:cNvSpPr txBox="1"/>
          <p:nvPr/>
        </p:nvSpPr>
        <p:spPr>
          <a:xfrm>
            <a:off x="838200" y="1752600"/>
            <a:ext cx="7696200" cy="2246769"/>
          </a:xfrm>
          <a:prstGeom prst="rect">
            <a:avLst/>
          </a:prstGeom>
          <a:noFill/>
        </p:spPr>
        <p:txBody>
          <a:bodyPr wrap="square" rtlCol="0">
            <a:spAutoFit/>
          </a:bodyPr>
          <a:lstStyle/>
          <a:p>
            <a:pPr algn="ctr"/>
            <a:endParaRPr lang="en-US" sz="2800" dirty="0" smtClean="0"/>
          </a:p>
          <a:p>
            <a:pPr algn="ctr"/>
            <a:endParaRPr lang="en-US" sz="2800" dirty="0" smtClean="0"/>
          </a:p>
          <a:p>
            <a:pPr algn="ctr"/>
            <a:endParaRPr lang="en-US" sz="2800" dirty="0" smtClean="0"/>
          </a:p>
          <a:p>
            <a:pPr algn="ctr"/>
            <a:endParaRPr lang="en-US" sz="2800" dirty="0" smtClean="0"/>
          </a:p>
          <a:p>
            <a:pPr algn="ctr"/>
            <a:r>
              <a:rPr lang="en-US" sz="2800" dirty="0" smtClean="0"/>
              <a:t>Identical SAN to match 4 Gbps MSA 2012fc SAN  </a:t>
            </a:r>
            <a:endParaRPr lang="en-US" sz="2800" dirty="0"/>
          </a:p>
        </p:txBody>
      </p:sp>
    </p:spTree>
  </p:cSld>
  <p:clrMapOvr>
    <a:masterClrMapping/>
  </p:clrMapOvr>
  <p:timing>
    <p:tnLst>
      <p:par>
        <p:cTn id="1" dur="indefinite" restart="never" nodeType="tmRoot"/>
      </p:par>
    </p:tn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F8A41F9-5DEA-4ED6-9A0C-04B12AC1619E}" type="slidenum">
              <a:rPr lang="en-US" smtClean="0"/>
              <a:pPr/>
              <a:t>152</a:t>
            </a:fld>
            <a:endParaRPr lang="en-US" dirty="0"/>
          </a:p>
        </p:txBody>
      </p:sp>
      <p:sp>
        <p:nvSpPr>
          <p:cNvPr id="5" name="TextBox 4"/>
          <p:cNvSpPr txBox="1"/>
          <p:nvPr/>
        </p:nvSpPr>
        <p:spPr>
          <a:xfrm>
            <a:off x="533400" y="304800"/>
            <a:ext cx="8153400" cy="1200329"/>
          </a:xfrm>
          <a:prstGeom prst="rect">
            <a:avLst/>
          </a:prstGeom>
          <a:noFill/>
        </p:spPr>
        <p:txBody>
          <a:bodyPr wrap="square" rtlCol="0">
            <a:spAutoFit/>
          </a:bodyPr>
          <a:lstStyle/>
          <a:p>
            <a:r>
              <a:rPr lang="en-US" dirty="0" smtClean="0"/>
              <a:t>Identical SAN for Active to Active replication</a:t>
            </a:r>
          </a:p>
          <a:p>
            <a:endParaRPr lang="en-US" dirty="0" smtClean="0"/>
          </a:p>
          <a:p>
            <a:r>
              <a:rPr lang="en-US" dirty="0" smtClean="0"/>
              <a:t>We will configure the new SAN identical to current SAN.   Both are 4 Gbps SANs.  We can go with a 8 Gbps SAN.</a:t>
            </a:r>
          </a:p>
        </p:txBody>
      </p:sp>
      <p:graphicFrame>
        <p:nvGraphicFramePr>
          <p:cNvPr id="121859" name="Object 3"/>
          <p:cNvGraphicFramePr>
            <a:graphicFrameLocks noChangeAspect="1"/>
          </p:cNvGraphicFramePr>
          <p:nvPr/>
        </p:nvGraphicFramePr>
        <p:xfrm>
          <a:off x="533400" y="1524000"/>
          <a:ext cx="8077200" cy="3657600"/>
        </p:xfrm>
        <a:graphic>
          <a:graphicData uri="http://schemas.openxmlformats.org/presentationml/2006/ole">
            <p:oleObj spid="_x0000_s121859" name="Worksheet" r:id="rId3" imgW="5981633" imgH="2257378" progId="Excel.Sheet.8">
              <p:link updateAutomatic="1"/>
            </p:oleObj>
          </a:graphicData>
        </a:graphic>
      </p:graphicFrame>
      <p:sp>
        <p:nvSpPr>
          <p:cNvPr id="7" name="TextBox 6"/>
          <p:cNvSpPr txBox="1"/>
          <p:nvPr/>
        </p:nvSpPr>
        <p:spPr>
          <a:xfrm>
            <a:off x="304800" y="5486400"/>
            <a:ext cx="8534400" cy="369332"/>
          </a:xfrm>
          <a:prstGeom prst="rect">
            <a:avLst/>
          </a:prstGeom>
          <a:noFill/>
        </p:spPr>
        <p:txBody>
          <a:bodyPr wrap="square" rtlCol="0">
            <a:spAutoFit/>
          </a:bodyPr>
          <a:lstStyle/>
          <a:p>
            <a:r>
              <a:rPr lang="en-US" dirty="0" smtClean="0"/>
              <a:t>MDS upgrade is for Cisco fabric switches, if we need more ports for second SAN</a:t>
            </a:r>
            <a:endParaRPr lang="en-US" dirty="0"/>
          </a:p>
        </p:txBody>
      </p:sp>
    </p:spTree>
  </p:cSld>
  <p:clrMapOvr>
    <a:masterClrMapping/>
  </p:clrMapOvr>
  <p:timing>
    <p:tnLst>
      <p:par>
        <p:cTn id="1" dur="indefinite" restart="never" nodeType="tmRoot"/>
      </p:par>
    </p:tn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F8A41F9-5DEA-4ED6-9A0C-04B12AC1619E}" type="slidenum">
              <a:rPr lang="en-US" smtClean="0"/>
              <a:pPr/>
              <a:t>153</a:t>
            </a:fld>
            <a:endParaRPr lang="en-US" dirty="0"/>
          </a:p>
        </p:txBody>
      </p:sp>
      <p:graphicFrame>
        <p:nvGraphicFramePr>
          <p:cNvPr id="198658" name="Object 2"/>
          <p:cNvGraphicFramePr>
            <a:graphicFrameLocks noChangeAspect="1"/>
          </p:cNvGraphicFramePr>
          <p:nvPr/>
        </p:nvGraphicFramePr>
        <p:xfrm>
          <a:off x="457200" y="609600"/>
          <a:ext cx="8305800" cy="2667000"/>
        </p:xfrm>
        <a:graphic>
          <a:graphicData uri="http://schemas.openxmlformats.org/presentationml/2006/ole">
            <p:oleObj spid="_x0000_s198658" name="Worksheet" r:id="rId3" imgW="5143567" imgH="2257378" progId="Excel.Sheet.8">
              <p:link updateAutomatic="1"/>
            </p:oleObj>
          </a:graphicData>
        </a:graphic>
      </p:graphicFrame>
      <p:sp>
        <p:nvSpPr>
          <p:cNvPr id="4" name="TextBox 3"/>
          <p:cNvSpPr txBox="1"/>
          <p:nvPr/>
        </p:nvSpPr>
        <p:spPr>
          <a:xfrm>
            <a:off x="533400" y="3657600"/>
            <a:ext cx="8229600" cy="646331"/>
          </a:xfrm>
          <a:prstGeom prst="rect">
            <a:avLst/>
          </a:prstGeom>
          <a:noFill/>
        </p:spPr>
        <p:txBody>
          <a:bodyPr wrap="square" rtlCol="0">
            <a:spAutoFit/>
          </a:bodyPr>
          <a:lstStyle/>
          <a:p>
            <a:r>
              <a:rPr lang="en-US" dirty="0" smtClean="0"/>
              <a:t>4 enclosure, 48 x 600GB drive MSA 2012fc SAN approx. cost.   </a:t>
            </a:r>
          </a:p>
          <a:p>
            <a:endParaRPr lang="en-US" dirty="0" smtClean="0"/>
          </a:p>
        </p:txBody>
      </p:sp>
    </p:spTree>
  </p:cSld>
  <p:clrMapOvr>
    <a:masterClrMapping/>
  </p:clrMapOvr>
  <p:timing>
    <p:tnLst>
      <p:par>
        <p:cTn id="1" dur="indefinite" restart="never" nodeType="tmRoot"/>
      </p:par>
    </p:tn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F8A41F9-5DEA-4ED6-9A0C-04B12AC1619E}" type="slidenum">
              <a:rPr lang="en-US" smtClean="0"/>
              <a:pPr/>
              <a:t>154</a:t>
            </a:fld>
            <a:endParaRPr lang="en-US" dirty="0"/>
          </a:p>
        </p:txBody>
      </p:sp>
      <p:sp>
        <p:nvSpPr>
          <p:cNvPr id="3" name="TextBox 2"/>
          <p:cNvSpPr txBox="1"/>
          <p:nvPr/>
        </p:nvSpPr>
        <p:spPr>
          <a:xfrm>
            <a:off x="762000" y="914400"/>
            <a:ext cx="8001000" cy="2677656"/>
          </a:xfrm>
          <a:prstGeom prst="rect">
            <a:avLst/>
          </a:prstGeom>
          <a:noFill/>
        </p:spPr>
        <p:txBody>
          <a:bodyPr wrap="square" rtlCol="0">
            <a:spAutoFit/>
          </a:bodyPr>
          <a:lstStyle/>
          <a:p>
            <a:pPr algn="ctr"/>
            <a:endParaRPr lang="en-US" sz="2800" dirty="0" smtClean="0"/>
          </a:p>
          <a:p>
            <a:pPr algn="ctr"/>
            <a:endParaRPr lang="en-US" sz="2800" dirty="0" smtClean="0"/>
          </a:p>
          <a:p>
            <a:pPr algn="ctr"/>
            <a:endParaRPr lang="en-US" sz="2800" dirty="0" smtClean="0"/>
          </a:p>
          <a:p>
            <a:pPr algn="ctr"/>
            <a:endParaRPr lang="en-US" sz="2800" dirty="0" smtClean="0"/>
          </a:p>
          <a:p>
            <a:pPr algn="ctr"/>
            <a:endParaRPr lang="en-US" sz="2800" dirty="0" smtClean="0"/>
          </a:p>
          <a:p>
            <a:pPr algn="ctr"/>
            <a:r>
              <a:rPr lang="en-US" sz="2800" dirty="0" smtClean="0"/>
              <a:t>Citrix Server</a:t>
            </a:r>
            <a:endParaRPr lang="en-US" sz="2800" dirty="0"/>
          </a:p>
        </p:txBody>
      </p:sp>
    </p:spTree>
  </p:cSld>
  <p:clrMapOvr>
    <a:masterClrMapping/>
  </p:clrMapOvr>
  <p:timing>
    <p:tnLst>
      <p:par>
        <p:cTn id="1" dur="indefinite" restart="never" nodeType="tmRoot"/>
      </p:par>
    </p:tn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F8A41F9-5DEA-4ED6-9A0C-04B12AC1619E}" type="slidenum">
              <a:rPr lang="en-US" smtClean="0"/>
              <a:pPr/>
              <a:t>155</a:t>
            </a:fld>
            <a:endParaRPr lang="en-US" dirty="0"/>
          </a:p>
        </p:txBody>
      </p:sp>
      <p:graphicFrame>
        <p:nvGraphicFramePr>
          <p:cNvPr id="217091" name="Object 3"/>
          <p:cNvGraphicFramePr>
            <a:graphicFrameLocks noChangeAspect="1"/>
          </p:cNvGraphicFramePr>
          <p:nvPr/>
        </p:nvGraphicFramePr>
        <p:xfrm>
          <a:off x="381000" y="457200"/>
          <a:ext cx="8458200" cy="2295525"/>
        </p:xfrm>
        <a:graphic>
          <a:graphicData uri="http://schemas.openxmlformats.org/presentationml/2006/ole">
            <p:oleObj spid="_x0000_s217091" name="Worksheet" r:id="rId3" imgW="5934159" imgH="2295473" progId="Excel.Sheet.8">
              <p:link updateAutomatic="1"/>
            </p:oleObj>
          </a:graphicData>
        </a:graphic>
      </p:graphicFrame>
      <p:sp>
        <p:nvSpPr>
          <p:cNvPr id="4" name="TextBox 3"/>
          <p:cNvSpPr txBox="1"/>
          <p:nvPr/>
        </p:nvSpPr>
        <p:spPr>
          <a:xfrm>
            <a:off x="457200" y="3048000"/>
            <a:ext cx="8382000" cy="3046988"/>
          </a:xfrm>
          <a:prstGeom prst="rect">
            <a:avLst/>
          </a:prstGeom>
          <a:noFill/>
        </p:spPr>
        <p:txBody>
          <a:bodyPr wrap="square" rtlCol="0">
            <a:spAutoFit/>
          </a:bodyPr>
          <a:lstStyle/>
          <a:p>
            <a:r>
              <a:rPr lang="en-US" sz="1600" dirty="0" smtClean="0"/>
              <a:t>The two Microsoft components are required for XenDesktop for each user.  If you only give them </a:t>
            </a:r>
            <a:r>
              <a:rPr lang="en-US" sz="1600" dirty="0" err="1" smtClean="0"/>
              <a:t>XenApp</a:t>
            </a:r>
            <a:r>
              <a:rPr lang="en-US" sz="1600" dirty="0" smtClean="0"/>
              <a:t> application page, they don’t need those two components.</a:t>
            </a:r>
          </a:p>
          <a:p>
            <a:endParaRPr lang="en-US" sz="1600" dirty="0" smtClean="0"/>
          </a:p>
          <a:p>
            <a:r>
              <a:rPr lang="en-US" sz="1600" dirty="0" smtClean="0"/>
              <a:t>Benefit of XenDesktop + Microsoft component is users can work from any location on their desktop.  We could replace workstations with thin clients.   In the future, it would be buy a thin client, connect to Citrix and pull their desktop down.   It works from </a:t>
            </a:r>
            <a:r>
              <a:rPr lang="en-US" sz="1600" dirty="0" err="1" smtClean="0"/>
              <a:t>iPad</a:t>
            </a:r>
            <a:r>
              <a:rPr lang="en-US" sz="1600" dirty="0" smtClean="0"/>
              <a:t>, Mac, or other devices.   From a DR perspective, this would get us up and running on the DR site the quickest.   </a:t>
            </a:r>
          </a:p>
          <a:p>
            <a:endParaRPr lang="en-US" sz="1600" dirty="0" smtClean="0"/>
          </a:p>
          <a:p>
            <a:r>
              <a:rPr lang="en-US" sz="1600" dirty="0" smtClean="0"/>
              <a:t>Blade Center would have 4 workstations per core and 2GB per user:  </a:t>
            </a:r>
          </a:p>
          <a:p>
            <a:r>
              <a:rPr lang="en-US" sz="1600" dirty="0" smtClean="0"/>
              <a:t>30 users:  8 cores (one CPU) and 60GB of RAM.    </a:t>
            </a:r>
          </a:p>
          <a:p>
            <a:endParaRPr lang="en-US" sz="1600" dirty="0" smtClean="0"/>
          </a:p>
          <a:p>
            <a:r>
              <a:rPr lang="en-US" sz="1600" dirty="0" smtClean="0"/>
              <a:t>It would be worth upgrading the RAM on the blades.  </a:t>
            </a:r>
            <a:endParaRPr lang="en-US" sz="1600" dirty="0"/>
          </a:p>
        </p:txBody>
      </p:sp>
    </p:spTree>
  </p:cSld>
  <p:clrMapOvr>
    <a:masterClrMapping/>
  </p:clrMapOvr>
  <p:timing>
    <p:tnLst>
      <p:par>
        <p:cTn id="1" dur="indefinite" restart="never" nodeType="tmRoot"/>
      </p:par>
    </p:tnLst>
  </p:timing>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F8A41F9-5DEA-4ED6-9A0C-04B12AC1619E}" type="slidenum">
              <a:rPr lang="en-US" smtClean="0"/>
              <a:pPr/>
              <a:t>156</a:t>
            </a:fld>
            <a:endParaRPr lang="en-US" dirty="0"/>
          </a:p>
        </p:txBody>
      </p:sp>
      <p:sp>
        <p:nvSpPr>
          <p:cNvPr id="4" name="TextBox 3"/>
          <p:cNvSpPr txBox="1"/>
          <p:nvPr/>
        </p:nvSpPr>
        <p:spPr>
          <a:xfrm>
            <a:off x="228600" y="228600"/>
            <a:ext cx="8534400" cy="4801314"/>
          </a:xfrm>
          <a:prstGeom prst="rect">
            <a:avLst/>
          </a:prstGeom>
          <a:noFill/>
        </p:spPr>
        <p:txBody>
          <a:bodyPr wrap="square" rtlCol="0">
            <a:spAutoFit/>
          </a:bodyPr>
          <a:lstStyle/>
          <a:p>
            <a:r>
              <a:rPr lang="en-US" dirty="0" smtClean="0"/>
              <a:t>Why Citrix Server:  </a:t>
            </a:r>
          </a:p>
          <a:p>
            <a:pPr lvl="1">
              <a:buFont typeface="Arial" pitchFamily="34" charset="0"/>
              <a:buChar char="•"/>
            </a:pPr>
            <a:r>
              <a:rPr lang="en-US" dirty="0" smtClean="0"/>
              <a:t>Saves on bandwidth, you only pass screen shots back and forth</a:t>
            </a:r>
          </a:p>
          <a:p>
            <a:pPr lvl="2">
              <a:buFont typeface="Arial" pitchFamily="34" charset="0"/>
              <a:buChar char="•"/>
            </a:pPr>
            <a:r>
              <a:rPr lang="en-US" dirty="0" smtClean="0"/>
              <a:t>No need for high speed internet access at the office or your site</a:t>
            </a:r>
          </a:p>
          <a:p>
            <a:pPr lvl="1">
              <a:buFont typeface="Arial" pitchFamily="34" charset="0"/>
              <a:buChar char="•"/>
            </a:pPr>
            <a:r>
              <a:rPr lang="en-US" dirty="0" smtClean="0"/>
              <a:t>Processing is done in Blade Center, as you add Citrix licenses, you add</a:t>
            </a:r>
          </a:p>
          <a:p>
            <a:pPr lvl="2">
              <a:buFont typeface="Arial" pitchFamily="34" charset="0"/>
              <a:buChar char="•"/>
            </a:pPr>
            <a:r>
              <a:rPr lang="en-US" dirty="0" smtClean="0"/>
              <a:t>CPU cores</a:t>
            </a:r>
          </a:p>
          <a:p>
            <a:pPr lvl="2">
              <a:buFont typeface="Arial" pitchFamily="34" charset="0"/>
              <a:buChar char="•"/>
            </a:pPr>
            <a:r>
              <a:rPr lang="en-US" dirty="0" smtClean="0"/>
              <a:t>RAM</a:t>
            </a:r>
          </a:p>
          <a:p>
            <a:pPr lvl="1">
              <a:buFont typeface="Arial" pitchFamily="34" charset="0"/>
              <a:buChar char="•"/>
            </a:pPr>
            <a:r>
              <a:rPr lang="en-US" dirty="0" smtClean="0"/>
              <a:t>You can create your own desktop and run all applications from Citrix</a:t>
            </a:r>
          </a:p>
          <a:p>
            <a:pPr lvl="1">
              <a:buFont typeface="Arial" pitchFamily="34" charset="0"/>
              <a:buChar char="•"/>
            </a:pPr>
            <a:r>
              <a:rPr lang="en-US" dirty="0" smtClean="0"/>
              <a:t>Access a Disaster Recovery site</a:t>
            </a:r>
          </a:p>
          <a:p>
            <a:pPr lvl="2">
              <a:buFont typeface="Arial" pitchFamily="34" charset="0"/>
              <a:buChar char="•"/>
            </a:pPr>
            <a:r>
              <a:rPr lang="en-US" dirty="0" smtClean="0"/>
              <a:t>Anywhere in the world with a laptop</a:t>
            </a:r>
          </a:p>
          <a:p>
            <a:pPr lvl="1">
              <a:buFont typeface="Arial" pitchFamily="34" charset="0"/>
              <a:buChar char="•"/>
            </a:pPr>
            <a:r>
              <a:rPr lang="en-US" dirty="0" smtClean="0"/>
              <a:t>Users can access Office on their workstation or Citrix desktop</a:t>
            </a:r>
          </a:p>
          <a:p>
            <a:endParaRPr lang="en-US" dirty="0" smtClean="0"/>
          </a:p>
          <a:p>
            <a:r>
              <a:rPr lang="en-US" dirty="0" smtClean="0"/>
              <a:t>You install it on the Blade Center in its own DMZ.  You point it to the applications and database servers.  No data transfers so its extremely safe.  Users would come in from the Internet on a secured separate VPN with single sign on and no access to network directly</a:t>
            </a:r>
          </a:p>
          <a:p>
            <a:pPr lvl="1">
              <a:buFont typeface="Arial" pitchFamily="34" charset="0"/>
              <a:buChar char="•"/>
            </a:pPr>
            <a:endParaRPr lang="en-US" dirty="0" smtClean="0"/>
          </a:p>
          <a:p>
            <a:pPr lvl="1"/>
            <a:endParaRPr lang="en-US" dirty="0" smtClean="0"/>
          </a:p>
          <a:p>
            <a:pPr lvl="2"/>
            <a:endParaRPr lang="en-US" dirty="0"/>
          </a:p>
        </p:txBody>
      </p:sp>
    </p:spTree>
  </p:cSld>
  <p:clrMapOvr>
    <a:masterClrMapping/>
  </p:clrMapOvr>
  <p:timing>
    <p:tnLst>
      <p:par>
        <p:cTn id="1" dur="indefinite" restart="never" nodeType="tmRoot"/>
      </p:par>
    </p:tnLst>
  </p:timing>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F8A41F9-5DEA-4ED6-9A0C-04B12AC1619E}" type="slidenum">
              <a:rPr lang="en-US" smtClean="0"/>
              <a:pPr/>
              <a:t>157</a:t>
            </a:fld>
            <a:endParaRPr lang="en-US" dirty="0"/>
          </a:p>
        </p:txBody>
      </p:sp>
      <p:sp>
        <p:nvSpPr>
          <p:cNvPr id="3" name="TextBox 2"/>
          <p:cNvSpPr txBox="1"/>
          <p:nvPr/>
        </p:nvSpPr>
        <p:spPr>
          <a:xfrm>
            <a:off x="304800" y="533400"/>
            <a:ext cx="8534400" cy="5078313"/>
          </a:xfrm>
          <a:prstGeom prst="rect">
            <a:avLst/>
          </a:prstGeom>
          <a:noFill/>
        </p:spPr>
        <p:txBody>
          <a:bodyPr wrap="square" rtlCol="0">
            <a:spAutoFit/>
          </a:bodyPr>
          <a:lstStyle/>
          <a:p>
            <a:r>
              <a:rPr lang="en-US" dirty="0" smtClean="0"/>
              <a:t>This is disaster recovery desktop at the DR site.   </a:t>
            </a:r>
          </a:p>
          <a:p>
            <a:endParaRPr lang="en-US" dirty="0" smtClean="0"/>
          </a:p>
          <a:p>
            <a:r>
              <a:rPr lang="en-US" dirty="0" smtClean="0"/>
              <a:t>If we created a desktop for each user in Citrix, we would need some ground rules.</a:t>
            </a:r>
          </a:p>
          <a:p>
            <a:pPr lvl="1">
              <a:buFont typeface="Arial" pitchFamily="34" charset="0"/>
              <a:buChar char="•"/>
            </a:pPr>
            <a:r>
              <a:rPr lang="en-US" dirty="0" smtClean="0"/>
              <a:t>What would users be allowed on the desktop?</a:t>
            </a:r>
          </a:p>
          <a:p>
            <a:endParaRPr lang="en-US" dirty="0" smtClean="0"/>
          </a:p>
          <a:p>
            <a:r>
              <a:rPr lang="en-US" dirty="0" smtClean="0"/>
              <a:t>We would need to create an image of each desktop on the SAN.   My desktop is 50GB with everything I have for the network.  That would be 1.5 TB for 30 similar desktops. We can create a clean, no personal item desktop for each user.  Strip their roaming profile down.   How much SAN storage do we need to store the Desktop images?</a:t>
            </a:r>
          </a:p>
          <a:p>
            <a:endParaRPr lang="en-US" dirty="0" smtClean="0"/>
          </a:p>
          <a:p>
            <a:r>
              <a:rPr lang="en-US" dirty="0" smtClean="0"/>
              <a:t>We can also save money by allowing users only </a:t>
            </a:r>
            <a:r>
              <a:rPr lang="en-US" dirty="0" err="1" smtClean="0"/>
              <a:t>Xenapp</a:t>
            </a:r>
            <a:r>
              <a:rPr lang="en-US" dirty="0" smtClean="0"/>
              <a:t> install.  They get their applications without their desktop.  You can launch Word, Outlook, Excel, LSM, Great Plains, Lease Plus without your desktop with your personal setup.   It is a vanilla page that gives you application and data access based on security.</a:t>
            </a:r>
          </a:p>
          <a:p>
            <a:pPr lvl="1">
              <a:buFont typeface="Arial" pitchFamily="34" charset="0"/>
              <a:buChar char="•"/>
            </a:pPr>
            <a:endParaRPr lang="en-US" dirty="0" smtClean="0"/>
          </a:p>
          <a:p>
            <a:pPr lvl="1">
              <a:buFont typeface="Arial" pitchFamily="34" charset="0"/>
              <a:buChar char="•"/>
            </a:pPr>
            <a:endParaRPr lang="en-US" dirty="0" smtClean="0"/>
          </a:p>
          <a:p>
            <a:pPr lvl="1">
              <a:buFont typeface="Arial" pitchFamily="34" charset="0"/>
              <a:buChar char="•"/>
            </a:pPr>
            <a:endParaRPr lang="en-US" dirty="0" smtClean="0"/>
          </a:p>
          <a:p>
            <a:pPr>
              <a:buFont typeface="Arial" pitchFamily="34" charset="0"/>
              <a:buChar char="•"/>
            </a:pPr>
            <a:endParaRPr lang="en-US" dirty="0"/>
          </a:p>
        </p:txBody>
      </p:sp>
    </p:spTree>
  </p:cSld>
  <p:clrMapOvr>
    <a:masterClrMapping/>
  </p:clrMapOvr>
  <p:timing>
    <p:tnLst>
      <p:par>
        <p:cTn id="1" dur="indefinite" restart="never" nodeType="tmRoot"/>
      </p:par>
    </p:tnLst>
  </p:timing>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F8A41F9-5DEA-4ED6-9A0C-04B12AC1619E}" type="slidenum">
              <a:rPr lang="en-US" smtClean="0"/>
              <a:pPr/>
              <a:t>158</a:t>
            </a:fld>
            <a:endParaRPr lang="en-US" dirty="0"/>
          </a:p>
        </p:txBody>
      </p:sp>
      <p:sp>
        <p:nvSpPr>
          <p:cNvPr id="3" name="TextBox 2"/>
          <p:cNvSpPr txBox="1"/>
          <p:nvPr/>
        </p:nvSpPr>
        <p:spPr>
          <a:xfrm>
            <a:off x="609600" y="685800"/>
            <a:ext cx="8153400" cy="2862322"/>
          </a:xfrm>
          <a:prstGeom prst="rect">
            <a:avLst/>
          </a:prstGeom>
          <a:noFill/>
        </p:spPr>
        <p:txBody>
          <a:bodyPr wrap="square" rtlCol="0">
            <a:spAutoFit/>
          </a:bodyPr>
          <a:lstStyle/>
          <a:p>
            <a:endParaRPr lang="en-US" b="1" dirty="0" smtClean="0"/>
          </a:p>
          <a:p>
            <a:endParaRPr lang="en-US" b="1" dirty="0" smtClean="0"/>
          </a:p>
          <a:p>
            <a:endParaRPr lang="en-US" b="1" dirty="0" smtClean="0"/>
          </a:p>
          <a:p>
            <a:endParaRPr lang="en-US" b="1" dirty="0" smtClean="0"/>
          </a:p>
          <a:p>
            <a:endParaRPr lang="en-US" b="1" dirty="0" smtClean="0"/>
          </a:p>
          <a:p>
            <a:endParaRPr lang="en-US" b="1" dirty="0" smtClean="0"/>
          </a:p>
          <a:p>
            <a:endParaRPr lang="en-US" b="1" dirty="0" smtClean="0"/>
          </a:p>
          <a:p>
            <a:endParaRPr lang="en-US" b="1" dirty="0" smtClean="0"/>
          </a:p>
          <a:p>
            <a:endParaRPr lang="en-US" b="1" dirty="0" smtClean="0"/>
          </a:p>
          <a:p>
            <a:pPr algn="ctr"/>
            <a:r>
              <a:rPr lang="en-US" b="1" dirty="0" smtClean="0"/>
              <a:t>Metro Ethernet 10MB to 1GB internet connection </a:t>
            </a:r>
            <a:endParaRPr lang="en-US" b="1" dirty="0"/>
          </a:p>
        </p:txBody>
      </p:sp>
    </p:spTree>
  </p:cSld>
  <p:clrMapOvr>
    <a:masterClrMapping/>
  </p:clrMapOvr>
  <p:timing>
    <p:tnLst>
      <p:par>
        <p:cTn id="1" dur="indefinite" restart="never" nodeType="tmRoot"/>
      </p:par>
    </p:tnLst>
  </p:timing>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F8A41F9-5DEA-4ED6-9A0C-04B12AC1619E}" type="slidenum">
              <a:rPr lang="en-US" smtClean="0"/>
              <a:pPr/>
              <a:t>159</a:t>
            </a:fld>
            <a:endParaRPr lang="en-US" dirty="0"/>
          </a:p>
        </p:txBody>
      </p:sp>
      <p:sp>
        <p:nvSpPr>
          <p:cNvPr id="3" name="TextBox 2"/>
          <p:cNvSpPr txBox="1"/>
          <p:nvPr/>
        </p:nvSpPr>
        <p:spPr>
          <a:xfrm>
            <a:off x="381000" y="533400"/>
            <a:ext cx="8534400" cy="5632311"/>
          </a:xfrm>
          <a:prstGeom prst="rect">
            <a:avLst/>
          </a:prstGeom>
          <a:noFill/>
        </p:spPr>
        <p:txBody>
          <a:bodyPr wrap="square" rtlCol="0">
            <a:spAutoFit/>
          </a:bodyPr>
          <a:lstStyle/>
          <a:p>
            <a:r>
              <a:rPr lang="en-US" dirty="0" smtClean="0"/>
              <a:t>It can be done from 10 MB over copper up to 1 GB over fiber</a:t>
            </a:r>
          </a:p>
          <a:p>
            <a:endParaRPr lang="en-US" dirty="0" smtClean="0"/>
          </a:p>
          <a:p>
            <a:r>
              <a:rPr lang="en-US" dirty="0" smtClean="0"/>
              <a:t>10 MB over Copper is $855 a month, less than 2x the price of our current T1 over copper</a:t>
            </a:r>
          </a:p>
          <a:p>
            <a:pPr lvl="1">
              <a:buFont typeface="Arial" pitchFamily="34" charset="0"/>
              <a:buChar char="•"/>
            </a:pPr>
            <a:r>
              <a:rPr lang="en-US" dirty="0" smtClean="0"/>
              <a:t> 6x the bandwidth for less than 2x the price</a:t>
            </a:r>
          </a:p>
          <a:p>
            <a:pPr lvl="1">
              <a:buFont typeface="Arial" pitchFamily="34" charset="0"/>
              <a:buChar char="•"/>
            </a:pPr>
            <a:endParaRPr lang="en-US" dirty="0" smtClean="0"/>
          </a:p>
          <a:p>
            <a:pPr lvl="1">
              <a:buFont typeface="Arial" pitchFamily="34" charset="0"/>
              <a:buChar char="•"/>
            </a:pPr>
            <a:r>
              <a:rPr lang="en-US" dirty="0" smtClean="0"/>
              <a:t>4 pairs of copper connections for Ethernet over Copper instead of one pair for T1</a:t>
            </a:r>
          </a:p>
          <a:p>
            <a:pPr lvl="1">
              <a:buFont typeface="Arial" pitchFamily="34" charset="0"/>
              <a:buChar char="•"/>
            </a:pPr>
            <a:r>
              <a:rPr lang="en-US" dirty="0" smtClean="0"/>
              <a:t> It is Ethernet like our network.  Uses FE0/1 port on the Cisco Router instead of a WIC-T1 card.  </a:t>
            </a:r>
          </a:p>
          <a:p>
            <a:pPr lvl="1"/>
            <a:endParaRPr lang="en-US" dirty="0" smtClean="0"/>
          </a:p>
          <a:p>
            <a:pPr lvl="1">
              <a:buFont typeface="Arial" pitchFamily="34" charset="0"/>
              <a:buChar char="•"/>
            </a:pPr>
            <a:r>
              <a:rPr lang="en-US" dirty="0" smtClean="0"/>
              <a:t>$1600-$1700 a month, you can get 10 MB over fiber</a:t>
            </a:r>
          </a:p>
          <a:p>
            <a:pPr lvl="1">
              <a:buFont typeface="Arial" pitchFamily="34" charset="0"/>
              <a:buChar char="•"/>
            </a:pPr>
            <a:r>
              <a:rPr lang="en-US" dirty="0" smtClean="0"/>
              <a:t>$2700 a month, 100 MB over fiber</a:t>
            </a:r>
          </a:p>
          <a:p>
            <a:pPr lvl="1">
              <a:buFont typeface="Arial" pitchFamily="34" charset="0"/>
              <a:buChar char="•"/>
            </a:pPr>
            <a:endParaRPr lang="en-US" dirty="0" smtClean="0"/>
          </a:p>
          <a:p>
            <a:pPr lvl="1">
              <a:buFont typeface="Arial" pitchFamily="34" charset="0"/>
              <a:buChar char="•"/>
            </a:pPr>
            <a:r>
              <a:rPr lang="en-US" dirty="0" smtClean="0"/>
              <a:t>Full duplex send and receive performance</a:t>
            </a:r>
          </a:p>
          <a:p>
            <a:pPr lvl="1">
              <a:buFont typeface="Arial" pitchFamily="34" charset="0"/>
              <a:buChar char="•"/>
            </a:pPr>
            <a:endParaRPr lang="en-US" dirty="0" smtClean="0"/>
          </a:p>
          <a:p>
            <a:pPr lvl="1">
              <a:buFont typeface="Arial" pitchFamily="34" charset="0"/>
              <a:buChar char="•"/>
            </a:pPr>
            <a:r>
              <a:rPr lang="en-US" dirty="0" smtClean="0"/>
              <a:t>100 Mbps fiber: </a:t>
            </a:r>
            <a:r>
              <a:rPr lang="en-US" dirty="0" smtClean="0"/>
              <a:t>Active </a:t>
            </a:r>
            <a:r>
              <a:rPr lang="en-US" dirty="0" smtClean="0"/>
              <a:t>SAN to Active SAN </a:t>
            </a:r>
            <a:r>
              <a:rPr lang="en-US" dirty="0" smtClean="0"/>
              <a:t>replication</a:t>
            </a:r>
            <a:r>
              <a:rPr lang="en-US" dirty="0" smtClean="0"/>
              <a:t> </a:t>
            </a:r>
            <a:r>
              <a:rPr lang="en-US" dirty="0" smtClean="0"/>
              <a:t>and </a:t>
            </a:r>
            <a:r>
              <a:rPr lang="en-US" dirty="0" err="1" smtClean="0"/>
              <a:t>QoS</a:t>
            </a:r>
            <a:r>
              <a:rPr lang="en-US" dirty="0" smtClean="0"/>
              <a:t> rules to limit network traffic.   90 Mbps SAN / 10 Mbps data</a:t>
            </a:r>
            <a:endParaRPr lang="en-US" dirty="0" smtClean="0"/>
          </a:p>
          <a:p>
            <a:pPr lvl="1">
              <a:buFont typeface="Arial" pitchFamily="34" charset="0"/>
              <a:buChar char="•"/>
            </a:pPr>
            <a:endParaRPr lang="en-US" dirty="0" smtClean="0"/>
          </a:p>
          <a:p>
            <a:pPr lvl="1">
              <a:buFont typeface="Arial" pitchFamily="34" charset="0"/>
              <a:buChar char="•"/>
            </a:pPr>
            <a:r>
              <a:rPr lang="en-US" dirty="0" smtClean="0"/>
              <a:t>Fiber has faster recovery time from failure over copper.   Less issues with fiber.  </a:t>
            </a:r>
          </a:p>
          <a:p>
            <a:pPr lvl="1">
              <a:buFont typeface="Arial" pitchFamily="34" charset="0"/>
              <a:buChar char="•"/>
            </a:pPr>
            <a:endParaRPr lang="en-US" dirty="0" smtClean="0"/>
          </a:p>
          <a:p>
            <a:endParaRPr lang="en-US" dirty="0"/>
          </a:p>
        </p:txBody>
      </p:sp>
    </p:spTree>
  </p:cSld>
  <p:clrMapOvr>
    <a:masterClrMapping/>
  </p:clrMapOvr>
  <p:timing>
    <p:tnLst>
      <p:par>
        <p:cTn id="1" dur="indefinite" restart="never" nodeType="tmRoot"/>
      </p:par>
    </p:tnLst>
  </p:timing>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F8A41F9-5DEA-4ED6-9A0C-04B12AC1619E}" type="slidenum">
              <a:rPr lang="en-US" smtClean="0"/>
              <a:pPr/>
              <a:t>160</a:t>
            </a:fld>
            <a:endParaRPr lang="en-US" dirty="0"/>
          </a:p>
        </p:txBody>
      </p:sp>
      <p:graphicFrame>
        <p:nvGraphicFramePr>
          <p:cNvPr id="144386" name="Object 2"/>
          <p:cNvGraphicFramePr>
            <a:graphicFrameLocks noChangeAspect="1"/>
          </p:cNvGraphicFramePr>
          <p:nvPr/>
        </p:nvGraphicFramePr>
        <p:xfrm>
          <a:off x="685800" y="1676400"/>
          <a:ext cx="7848600" cy="4648200"/>
        </p:xfrm>
        <a:graphic>
          <a:graphicData uri="http://schemas.openxmlformats.org/presentationml/2006/ole">
            <p:oleObj spid="_x0000_s144386" name="Worksheet" r:id="rId3" imgW="5981633" imgH="3362425" progId="Excel.Sheet.8">
              <p:link updateAutomatic="1"/>
            </p:oleObj>
          </a:graphicData>
        </a:graphic>
      </p:graphicFrame>
      <p:sp>
        <p:nvSpPr>
          <p:cNvPr id="4" name="TextBox 3"/>
          <p:cNvSpPr txBox="1"/>
          <p:nvPr/>
        </p:nvSpPr>
        <p:spPr>
          <a:xfrm>
            <a:off x="609600" y="533400"/>
            <a:ext cx="8001000" cy="646331"/>
          </a:xfrm>
          <a:prstGeom prst="rect">
            <a:avLst/>
          </a:prstGeom>
          <a:noFill/>
        </p:spPr>
        <p:txBody>
          <a:bodyPr wrap="square" rtlCol="0">
            <a:spAutoFit/>
          </a:bodyPr>
          <a:lstStyle/>
          <a:p>
            <a:r>
              <a:rPr lang="en-US" dirty="0" smtClean="0"/>
              <a:t>Here is </a:t>
            </a:r>
            <a:r>
              <a:rPr lang="en-US" dirty="0" err="1" smtClean="0"/>
              <a:t>Deduplication</a:t>
            </a:r>
            <a:r>
              <a:rPr lang="en-US" dirty="0" smtClean="0"/>
              <a:t>/Replication or disk to disk (D2D) stats from 64SQL for 14 day pattern</a:t>
            </a:r>
            <a:endParaRPr lang="en-US" dirty="0"/>
          </a:p>
        </p:txBody>
      </p:sp>
    </p:spTree>
  </p:cSld>
  <p:clrMapOvr>
    <a:masterClrMapping/>
  </p:clrMapOvr>
  <p:timing>
    <p:tnLst>
      <p:par>
        <p:cTn id="1" dur="indefinite" restart="never" nodeType="tmRoot"/>
      </p:par>
    </p:tnLst>
  </p:timing>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F8A41F9-5DEA-4ED6-9A0C-04B12AC1619E}" type="slidenum">
              <a:rPr lang="en-US" smtClean="0"/>
              <a:pPr/>
              <a:t>161</a:t>
            </a:fld>
            <a:endParaRPr lang="en-US" dirty="0"/>
          </a:p>
        </p:txBody>
      </p:sp>
      <p:sp>
        <p:nvSpPr>
          <p:cNvPr id="4" name="TextBox 3"/>
          <p:cNvSpPr txBox="1"/>
          <p:nvPr/>
        </p:nvSpPr>
        <p:spPr>
          <a:xfrm>
            <a:off x="533400" y="457200"/>
            <a:ext cx="8077200" cy="5632311"/>
          </a:xfrm>
          <a:prstGeom prst="rect">
            <a:avLst/>
          </a:prstGeom>
          <a:noFill/>
        </p:spPr>
        <p:txBody>
          <a:bodyPr wrap="square" rtlCol="0">
            <a:spAutoFit/>
          </a:bodyPr>
          <a:lstStyle/>
          <a:p>
            <a:r>
              <a:rPr lang="en-US" dirty="0" smtClean="0"/>
              <a:t>Disk Deduplication is the newest method of data backup.</a:t>
            </a:r>
          </a:p>
          <a:p>
            <a:endParaRPr lang="en-US" dirty="0" smtClean="0"/>
          </a:p>
          <a:p>
            <a:r>
              <a:rPr lang="en-US" dirty="0" smtClean="0"/>
              <a:t>You backup full data the first day and changes days 2-14</a:t>
            </a:r>
          </a:p>
          <a:p>
            <a:endParaRPr lang="en-US" dirty="0" smtClean="0"/>
          </a:p>
          <a:p>
            <a:r>
              <a:rPr lang="en-US" dirty="0" smtClean="0"/>
              <a:t>Day 1: 123 GB of data on 64SQL</a:t>
            </a:r>
          </a:p>
          <a:p>
            <a:pPr lvl="1">
              <a:buFont typeface="Arial" pitchFamily="34" charset="0"/>
              <a:buChar char="•"/>
            </a:pPr>
            <a:r>
              <a:rPr lang="en-US" dirty="0" smtClean="0"/>
              <a:t>2.8 hours to copy across 100 MB Ethernet to DR site</a:t>
            </a:r>
          </a:p>
          <a:p>
            <a:pPr lvl="1">
              <a:buFont typeface="Arial" pitchFamily="34" charset="0"/>
              <a:buChar char="•"/>
            </a:pPr>
            <a:r>
              <a:rPr lang="en-US" dirty="0" smtClean="0"/>
              <a:t>181 hours to copy over full T1, 7.5 days for first backup </a:t>
            </a:r>
          </a:p>
          <a:p>
            <a:pPr lvl="2">
              <a:buFont typeface="Arial" pitchFamily="34" charset="0"/>
              <a:buChar char="•"/>
            </a:pPr>
            <a:r>
              <a:rPr lang="en-US" dirty="0" smtClean="0"/>
              <a:t> Over a week to move it across a T1.</a:t>
            </a:r>
          </a:p>
          <a:p>
            <a:pPr lvl="2">
              <a:buFont typeface="Arial" pitchFamily="34" charset="0"/>
              <a:buChar char="•"/>
            </a:pPr>
            <a:endParaRPr lang="en-US" dirty="0" smtClean="0"/>
          </a:p>
          <a:p>
            <a:r>
              <a:rPr lang="en-US" dirty="0" smtClean="0"/>
              <a:t>Better solution is an Active to Active SAN at the DR Site.  Once it was synchronized in the server room, you move it to the DR site and just get the data changes that were made since the move.  After that it would just make changes incrementally.  You use a Citrix server to access your applications, desktops and data if HQ was destroyed.</a:t>
            </a:r>
          </a:p>
          <a:p>
            <a:endParaRPr lang="en-US" dirty="0" smtClean="0"/>
          </a:p>
          <a:p>
            <a:r>
              <a:rPr lang="en-US" dirty="0" smtClean="0"/>
              <a:t>Second site is waiting for you to log in.  We go to Shutternet, rent a class room of workstations and printers.  Log into Citrix and start working till everything was replaced.  </a:t>
            </a:r>
          </a:p>
          <a:p>
            <a:endParaRPr lang="en-US" dirty="0" smtClean="0"/>
          </a:p>
          <a:p>
            <a:r>
              <a:rPr lang="en-US" dirty="0" smtClean="0"/>
              <a:t>Active to Active so you can access either Blade Center and SAN for load balancing.</a:t>
            </a:r>
          </a:p>
          <a:p>
            <a:endParaRPr lang="en-US" dirty="0"/>
          </a:p>
        </p:txBody>
      </p:sp>
    </p:spTree>
  </p:cSld>
  <p:clrMapOvr>
    <a:masterClrMapping/>
  </p:clrMapOvr>
  <p:timing>
    <p:tnLst>
      <p:par>
        <p:cTn id="1" dur="indefinite" restart="never" nodeType="tmRoot"/>
      </p:par>
    </p:tnLst>
  </p:timing>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F8A41F9-5DEA-4ED6-9A0C-04B12AC1619E}" type="slidenum">
              <a:rPr lang="en-US" smtClean="0"/>
              <a:pPr/>
              <a:t>162</a:t>
            </a:fld>
            <a:endParaRPr lang="en-US" dirty="0"/>
          </a:p>
        </p:txBody>
      </p:sp>
      <p:sp>
        <p:nvSpPr>
          <p:cNvPr id="4" name="TextBox 3"/>
          <p:cNvSpPr txBox="1"/>
          <p:nvPr/>
        </p:nvSpPr>
        <p:spPr>
          <a:xfrm>
            <a:off x="228600" y="533400"/>
            <a:ext cx="2286000" cy="923330"/>
          </a:xfrm>
          <a:prstGeom prst="rect">
            <a:avLst/>
          </a:prstGeom>
          <a:noFill/>
        </p:spPr>
        <p:txBody>
          <a:bodyPr wrap="square" rtlCol="0">
            <a:spAutoFit/>
          </a:bodyPr>
          <a:lstStyle/>
          <a:p>
            <a:r>
              <a:rPr lang="en-US" dirty="0" smtClean="0"/>
              <a:t>New Server room layout with project completed</a:t>
            </a:r>
            <a:endParaRPr lang="en-US" dirty="0"/>
          </a:p>
        </p:txBody>
      </p:sp>
      <p:graphicFrame>
        <p:nvGraphicFramePr>
          <p:cNvPr id="154627" name="Object 3"/>
          <p:cNvGraphicFramePr>
            <a:graphicFrameLocks noChangeAspect="1"/>
          </p:cNvGraphicFramePr>
          <p:nvPr/>
        </p:nvGraphicFramePr>
        <p:xfrm>
          <a:off x="3581400" y="609600"/>
          <a:ext cx="3773488" cy="5715000"/>
        </p:xfrm>
        <a:graphic>
          <a:graphicData uri="http://schemas.openxmlformats.org/presentationml/2006/ole">
            <p:oleObj spid="_x0000_s168962" name="Worksheet" r:id="rId3" imgW="5495841" imgH="7810445" progId="Excel.Sheet.8">
              <p:link updateAutomatic="1"/>
            </p:oleObj>
          </a:graphicData>
        </a:graphic>
      </p:graphicFrame>
    </p:spTree>
  </p:cSld>
  <p:clrMapOvr>
    <a:masterClrMapping/>
  </p:clrMapOvr>
  <p:timing>
    <p:tnLst>
      <p:par>
        <p:cTn id="1" dur="indefinite" restart="never" nodeType="tmRoot"/>
      </p:par>
    </p:tnLst>
  </p:timing>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F8A41F9-5DEA-4ED6-9A0C-04B12AC1619E}" type="slidenum">
              <a:rPr lang="en-US" smtClean="0"/>
              <a:pPr/>
              <a:t>163</a:t>
            </a:fld>
            <a:endParaRPr lang="en-US" dirty="0"/>
          </a:p>
        </p:txBody>
      </p:sp>
      <p:sp>
        <p:nvSpPr>
          <p:cNvPr id="3" name="TextBox 2"/>
          <p:cNvSpPr txBox="1"/>
          <p:nvPr/>
        </p:nvSpPr>
        <p:spPr>
          <a:xfrm>
            <a:off x="304800" y="304800"/>
            <a:ext cx="8610600" cy="2031325"/>
          </a:xfrm>
          <a:prstGeom prst="rect">
            <a:avLst/>
          </a:prstGeom>
          <a:noFill/>
        </p:spPr>
        <p:txBody>
          <a:bodyPr wrap="square" rtlCol="0">
            <a:spAutoFit/>
          </a:bodyPr>
          <a:lstStyle/>
          <a:p>
            <a:r>
              <a:rPr lang="en-US" dirty="0" smtClean="0"/>
              <a:t>Once all the users are on CAT 6 for network access.   CTS can remove the CAT 3 old phone wiring and move the CAT 5 (yellow connections) and move them up to the old phone connections.    We then place shorter CAT 5 cables on the rack to clean up the wiring.   </a:t>
            </a:r>
          </a:p>
          <a:p>
            <a:endParaRPr lang="en-US" dirty="0" smtClean="0"/>
          </a:p>
          <a:p>
            <a:endParaRPr lang="en-US" dirty="0" smtClean="0"/>
          </a:p>
          <a:p>
            <a:endParaRPr lang="en-US" dirty="0" smtClean="0"/>
          </a:p>
          <a:p>
            <a:r>
              <a:rPr lang="en-US" dirty="0" smtClean="0"/>
              <a:t>Good news: You </a:t>
            </a:r>
            <a:r>
              <a:rPr lang="en-US" smtClean="0"/>
              <a:t>reached the end…..</a:t>
            </a:r>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5188</TotalTime>
  <Words>19142</Words>
  <Application>Microsoft Office PowerPoint</Application>
  <PresentationFormat>On-screen Show (4:3)</PresentationFormat>
  <Paragraphs>2066</Paragraphs>
  <Slides>163</Slides>
  <Notes>6</Notes>
  <HiddenSlides>0</HiddenSlides>
  <MMClips>0</MMClips>
  <ScaleCrop>false</ScaleCrop>
  <HeadingPairs>
    <vt:vector size="6" baseType="variant">
      <vt:variant>
        <vt:lpstr>Theme</vt:lpstr>
      </vt:variant>
      <vt:variant>
        <vt:i4>1</vt:i4>
      </vt:variant>
      <vt:variant>
        <vt:lpstr>Links</vt:lpstr>
      </vt:variant>
      <vt:variant>
        <vt:i4>43</vt:i4>
      </vt:variant>
      <vt:variant>
        <vt:lpstr>Slide Titles</vt:lpstr>
      </vt:variant>
      <vt:variant>
        <vt:i4>163</vt:i4>
      </vt:variant>
    </vt:vector>
  </HeadingPairs>
  <TitlesOfParts>
    <vt:vector size="207" baseType="lpstr">
      <vt:lpstr>Office Theme</vt:lpstr>
      <vt:lpstr>\\64sql\e$\User\Netadmin\pricing for DR plan.xlsx!Minimum Required!R1C1:R9C8</vt:lpstr>
      <vt:lpstr>\\64sql\E$\User\Netadmin\pricing for DR plan.xlsx!Minimum Required!R16C1:R53C7</vt:lpstr>
      <vt:lpstr>\\64SQL\64DATA_E\User\Netadmin\pricing for DR plan.xlsx!PieChart![pricing for DR plan.xlsx]PieChart Chart 3</vt:lpstr>
      <vt:lpstr>\\64sql\e$\User\Netadmin\pricing for DR plan.xlsx!Minimum Required!R18C1:R23C7</vt:lpstr>
      <vt:lpstr>\\64sql\e$\User\Netadmin\pricing for DR plan.xlsx!Minimum Required!R67C1:R84C11</vt:lpstr>
      <vt:lpstr>\\64sql\E$\User\Netadmin\pricing for DR plan.xlsx!Minimum Required!R86C1:R112C11</vt:lpstr>
      <vt:lpstr>\\64sql\E$\User\Netadmin\pricing for DR plan.xlsx!Minimum Required!R116C1:R135C11</vt:lpstr>
      <vt:lpstr>\\64sql\e$\User\Netadmin\pricing for DR plan.xlsx!Minimum Required!R137C1:R146C11</vt:lpstr>
      <vt:lpstr>\\64sql\E$\User\Netadmin\pricing for DR plan.xlsx!Minimum Required!R150C1:R200C11</vt:lpstr>
      <vt:lpstr>\\64sql\E$\User\Netadmin\pricing for DR plan.xlsx!Minimum Required!R201C1:R211C11</vt:lpstr>
      <vt:lpstr>\\64sql\E$\User\Netadmin\pricing for DR plan.xlsx!Minimum Required!R214C1:R235C11</vt:lpstr>
      <vt:lpstr>\\64sql\e$\User\Netadmin\pricing for DR plan.xlsx!Minimum Required!R237C1:R247C11</vt:lpstr>
      <vt:lpstr>\\64SQL\64DATA_E\User\Netadmin\pricing for DR plan.xlsx!Minimum Required!R249C3:R259C11</vt:lpstr>
      <vt:lpstr>\\64SQL\64DATA_E\User\Netadmin\Current network.docx!OLE_LINK1</vt:lpstr>
      <vt:lpstr>\\64SQL\64DATA_E\User\Netadmin\Current network.docx!OLE_LINK2</vt:lpstr>
      <vt:lpstr>\\64SQL\64DATA_E\User\Netadmin\pricing for DR plan.xlsx!ROI stats!R21C1:R27C2</vt:lpstr>
      <vt:lpstr>\\64SQL\64DATA_E\User\Netadmin\pricing for DR plan.xlsx!ROI stats!R21C1:R27C9</vt:lpstr>
      <vt:lpstr>\\64sql\e$\User\Netadmin\pricing for DR plan.xlsx!Microsoft Data Center!R42C1:R61C7</vt:lpstr>
      <vt:lpstr>\\64SQL\64DATA_E\User\Netadmin\pricing for DR plan.xlsx!Step Up to DC!R17C1:R32C13</vt:lpstr>
      <vt:lpstr>\\64SQL\64DATA_E\User\Netadmin\pricing for DR plan.xlsx!ROI stats!R1C1:R11C5</vt:lpstr>
      <vt:lpstr>\\64SQL\64DATA_E\User\Netadmin\pricing for DR plan.xlsx!Sheet2!R28C1:R40C5</vt:lpstr>
      <vt:lpstr>\\64SQL\64DATA_E\User\Netadmin\pricing for DR plan.xlsx!ROI stats!R15C1:R17C3</vt:lpstr>
      <vt:lpstr>\\64SQL\64DATA_E\User\Netadmin\pricing for DR plan.xlsx!Minimum Required!R1C1:R1C6</vt:lpstr>
      <vt:lpstr>\\64SQL\64DATA_E\User\Netadmin\pricing for DR plan.xlsx!8 - APC!R1C1:R17C9</vt:lpstr>
      <vt:lpstr>\\64SQL\64DATA_E\User\Netadmin\pricing for DR plan.xlsx!Minimum Required!R2C1:R2C3</vt:lpstr>
      <vt:lpstr>\\64SQL\64DATA_E\User\Netadmin\pricing for DR plan.xlsx!2 - 3rd floor wiring!R1C1:R27C5</vt:lpstr>
      <vt:lpstr>\\64SQL\64DATA_E\User\Netadmin\pricing for DR plan.xlsx!Minimum Required!R3C1:R3C3</vt:lpstr>
      <vt:lpstr>\\64SQL\64DATA_E\User\Netadmin\pricing for DR plan.xlsx!1 - Switch!R1C1:R16C8</vt:lpstr>
      <vt:lpstr>\\64SQL\64DATA_E\User\Netadmin\pricing for DR plan.xlsx!Minimum Required!R4C1:R4C6</vt:lpstr>
      <vt:lpstr>\\64SQL\64DATA_E\User\Netadmin\pricing for DR plan.xlsx!7 - SAN expansion!R1C1:R11C10</vt:lpstr>
      <vt:lpstr>\\64SQL\64DATA_E\User\Netadmin\pricing for DR plan.xlsx!7 - SAN expansion!R12C1:R22C10</vt:lpstr>
      <vt:lpstr>\\64SQL\64DATA_E\User\Netadmin\pricing for DR plan.xlsx!Minimum Required!R6C1:R7C9</vt:lpstr>
      <vt:lpstr>\\64SQL\64DATA_E\User\Netadmin\pricing for DR plan.xlsx!Minimum Required!R8C1:R8C3</vt:lpstr>
      <vt:lpstr>\\64SQL\64DATA_E\User\Netadmin\pricing for DR plan.xlsx!GFI Faxmaker VMWare Solution!R1C2:R17C4</vt:lpstr>
      <vt:lpstr>\\64sql\e$\User\Netadmin\pricing for DR plan.xlsx!Minimum Required!R250C3:R259C11</vt:lpstr>
      <vt:lpstr>\\64sql\e$\User\Netadmin\pricing for DR plan.xlsx!6 -Arcserve Suite!R60C10:R86C15</vt:lpstr>
      <vt:lpstr>\\64SQL\64DATA_E\User\Netadmin\pricing for DR plan.xlsx!6 -Arcserve Suite!R10C10:R20C15</vt:lpstr>
      <vt:lpstr>\\64SQL\64DATA_E\User\Netadmin\pricing for DR plan.xlsx!6 -Arcserve Suite!R90C10:R101C15</vt:lpstr>
      <vt:lpstr>\\64SQL\64DATA_E\User\Netadmin\pricing for DR plan.xlsx!6A - SAN for disk to disk!R1C1:R14C8</vt:lpstr>
      <vt:lpstr>\\64SQL\64DATA_E\User\Netadmin\pricing for DR plan.xlsx!6A - SAN for disk to disk!R1C10:R14C17</vt:lpstr>
      <vt:lpstr>\\64SQL\64DATA_E\User\Netadmin\pricing for DR plan.xlsx!Citrix!R2C1:R13C8</vt:lpstr>
      <vt:lpstr>\\64SQL\64DATA_E\User\Netadmin\pricing for DR plan.xlsx!6A - SAN for disk to disk!R57C1:R76C8</vt:lpstr>
      <vt:lpstr>\\64SQL\64DATA_E\User\Netadmin\pricing for DR plan.xlsx!Rack Layout!R1C1:R45C9</vt:lpstr>
      <vt:lpstr>Data Center Project</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lpstr>Slide 59</vt:lpstr>
      <vt:lpstr>Slide 60</vt:lpstr>
      <vt:lpstr>Slide 61</vt:lpstr>
      <vt:lpstr>Slide 62</vt:lpstr>
      <vt:lpstr>Slide 63</vt:lpstr>
      <vt:lpstr>Slide 64</vt:lpstr>
      <vt:lpstr>Slide 65</vt:lpstr>
      <vt:lpstr>Slide 66</vt:lpstr>
      <vt:lpstr>Slide 67</vt:lpstr>
      <vt:lpstr>Slide 68</vt:lpstr>
      <vt:lpstr>Slide 69</vt:lpstr>
      <vt:lpstr>Slide 70</vt:lpstr>
      <vt:lpstr>Slide 71</vt:lpstr>
      <vt:lpstr>Slide 72</vt:lpstr>
      <vt:lpstr>Slide 73</vt:lpstr>
      <vt:lpstr>Slide 74</vt:lpstr>
      <vt:lpstr>Slide 75</vt:lpstr>
      <vt:lpstr>Slide 76</vt:lpstr>
      <vt:lpstr>Slide 77</vt:lpstr>
      <vt:lpstr>Slide 78</vt:lpstr>
      <vt:lpstr>Slide 79</vt:lpstr>
      <vt:lpstr>Slide 80</vt:lpstr>
      <vt:lpstr>Slide 81</vt:lpstr>
      <vt:lpstr>Slide 82</vt:lpstr>
      <vt:lpstr>Slide 83</vt:lpstr>
      <vt:lpstr>Slide 84</vt:lpstr>
      <vt:lpstr>Slide 85</vt:lpstr>
      <vt:lpstr>Slide 86</vt:lpstr>
      <vt:lpstr>Slide 87</vt:lpstr>
      <vt:lpstr>Slide 88</vt:lpstr>
      <vt:lpstr>Slide 89</vt:lpstr>
      <vt:lpstr>Slide 90</vt:lpstr>
      <vt:lpstr>Slide 91</vt:lpstr>
      <vt:lpstr>Slide 92</vt:lpstr>
      <vt:lpstr>Slide 93</vt:lpstr>
      <vt:lpstr>Slide 94</vt:lpstr>
      <vt:lpstr>Slide 95</vt:lpstr>
      <vt:lpstr>Slide 96</vt:lpstr>
      <vt:lpstr>Slide 97</vt:lpstr>
      <vt:lpstr>Slide 98</vt:lpstr>
      <vt:lpstr>Slide 99</vt:lpstr>
      <vt:lpstr>Slide 100</vt:lpstr>
      <vt:lpstr>Slide 101</vt:lpstr>
      <vt:lpstr>Slide 102</vt:lpstr>
      <vt:lpstr>Slide 103</vt:lpstr>
      <vt:lpstr>Slide 104</vt:lpstr>
      <vt:lpstr>Slide 105</vt:lpstr>
      <vt:lpstr>Slide 106</vt:lpstr>
      <vt:lpstr>Slide 107</vt:lpstr>
      <vt:lpstr>Slide 108</vt:lpstr>
      <vt:lpstr>Slide 109</vt:lpstr>
      <vt:lpstr>Slide 110</vt:lpstr>
      <vt:lpstr>Slide 111</vt:lpstr>
      <vt:lpstr>Slide 112</vt:lpstr>
      <vt:lpstr>Slide 113</vt:lpstr>
      <vt:lpstr>Slide 114</vt:lpstr>
      <vt:lpstr>Slide 115</vt:lpstr>
      <vt:lpstr>Slide 116</vt:lpstr>
      <vt:lpstr>Slide 117</vt:lpstr>
      <vt:lpstr>Slide 118</vt:lpstr>
      <vt:lpstr>Slide 119</vt:lpstr>
      <vt:lpstr>Slide 120</vt:lpstr>
      <vt:lpstr>Slide 121</vt:lpstr>
      <vt:lpstr>Slide 122</vt:lpstr>
      <vt:lpstr>Slide 123</vt:lpstr>
      <vt:lpstr>Slide 124</vt:lpstr>
      <vt:lpstr>Slide 125</vt:lpstr>
      <vt:lpstr>Slide 126</vt:lpstr>
      <vt:lpstr>Slide 127</vt:lpstr>
      <vt:lpstr>Slide 128</vt:lpstr>
      <vt:lpstr>Slide 129</vt:lpstr>
      <vt:lpstr>Slide 130</vt:lpstr>
      <vt:lpstr>Slide 131</vt:lpstr>
      <vt:lpstr>Slide 132</vt:lpstr>
      <vt:lpstr>Slide 133</vt:lpstr>
      <vt:lpstr>Slide 134</vt:lpstr>
      <vt:lpstr>Slide 135</vt:lpstr>
      <vt:lpstr>Slide 136</vt:lpstr>
      <vt:lpstr>Slide 137</vt:lpstr>
      <vt:lpstr>Slide 138</vt:lpstr>
      <vt:lpstr>Slide 139</vt:lpstr>
      <vt:lpstr>Slide 140</vt:lpstr>
      <vt:lpstr>Slide 141</vt:lpstr>
      <vt:lpstr>Slide 142</vt:lpstr>
      <vt:lpstr>Slide 143</vt:lpstr>
      <vt:lpstr>Slide 144</vt:lpstr>
      <vt:lpstr>Slide 145</vt:lpstr>
      <vt:lpstr>Slide 146</vt:lpstr>
      <vt:lpstr>Slide 147</vt:lpstr>
      <vt:lpstr>Slide 148</vt:lpstr>
      <vt:lpstr>Slide 149</vt:lpstr>
      <vt:lpstr>Slide 150</vt:lpstr>
      <vt:lpstr>Slide 151</vt:lpstr>
      <vt:lpstr>Slide 152</vt:lpstr>
      <vt:lpstr>Slide 153</vt:lpstr>
      <vt:lpstr>Slide 154</vt:lpstr>
      <vt:lpstr>Slide 155</vt:lpstr>
      <vt:lpstr>Slide 156</vt:lpstr>
      <vt:lpstr>Slide 157</vt:lpstr>
      <vt:lpstr>Slide 158</vt:lpstr>
      <vt:lpstr>Slide 159</vt:lpstr>
      <vt:lpstr>Slide 160</vt:lpstr>
      <vt:lpstr>Slide 161</vt:lpstr>
      <vt:lpstr>Slide 162</vt:lpstr>
      <vt:lpstr>Slide 163</vt:lpstr>
    </vt:vector>
  </TitlesOfParts>
  <Company>Americorp Financial</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C7000 Blade Center Project</dc:title>
  <dc:creator>netadmin</dc:creator>
  <cp:lastModifiedBy>netadmin</cp:lastModifiedBy>
  <cp:revision>1221</cp:revision>
  <dcterms:created xsi:type="dcterms:W3CDTF">2010-11-10T18:15:35Z</dcterms:created>
  <dcterms:modified xsi:type="dcterms:W3CDTF">2010-12-03T18:35:31Z</dcterms:modified>
</cp:coreProperties>
</file>